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5"/>
  </p:notesMasterIdLst>
  <p:handoutMasterIdLst>
    <p:handoutMasterId r:id="rId26"/>
  </p:handoutMasterIdLst>
  <p:sldIdLst>
    <p:sldId id="356" r:id="rId5"/>
    <p:sldId id="336" r:id="rId6"/>
    <p:sldId id="337" r:id="rId7"/>
    <p:sldId id="357" r:id="rId8"/>
    <p:sldId id="358" r:id="rId9"/>
    <p:sldId id="359" r:id="rId10"/>
    <p:sldId id="360" r:id="rId11"/>
    <p:sldId id="338" r:id="rId12"/>
    <p:sldId id="341" r:id="rId13"/>
    <p:sldId id="364" r:id="rId14"/>
    <p:sldId id="365" r:id="rId15"/>
    <p:sldId id="351" r:id="rId16"/>
    <p:sldId id="350" r:id="rId17"/>
    <p:sldId id="353" r:id="rId18"/>
    <p:sldId id="355" r:id="rId19"/>
    <p:sldId id="354" r:id="rId20"/>
    <p:sldId id="363" r:id="rId21"/>
    <p:sldId id="361" r:id="rId22"/>
    <p:sldId id="352" r:id="rId23"/>
    <p:sldId id="3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1C25"/>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67" autoAdjust="0"/>
    <p:restoredTop sz="95394" autoAdjust="0"/>
  </p:normalViewPr>
  <p:slideViewPr>
    <p:cSldViewPr snapToGrid="0">
      <p:cViewPr varScale="1">
        <p:scale>
          <a:sx n="68" d="100"/>
          <a:sy n="68" d="100"/>
        </p:scale>
        <p:origin x="768" y="8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4/22/2025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endParaRPr lang="en-US" dirty="0"/>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endParaRPr lang="en-US" dirty="0"/>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endParaRPr lang="en-US" dirty="0"/>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dirty="0"/>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dirty="0"/>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endParaRPr lang="en-US" dirty="0"/>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endParaRPr lang="en-US" dirty="0"/>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0F95ED-FEA6-58C0-C21D-0322896917B5}"/>
              </a:ext>
            </a:extLst>
          </p:cNvPr>
          <p:cNvPicPr>
            <a:picLocks noChangeAspect="1"/>
          </p:cNvPicPr>
          <p:nvPr/>
        </p:nvPicPr>
        <p:blipFill>
          <a:blip r:embed="rId2"/>
          <a:stretch>
            <a:fillRect/>
          </a:stretch>
        </p:blipFill>
        <p:spPr>
          <a:xfrm>
            <a:off x="3355232" y="447472"/>
            <a:ext cx="5481536" cy="5384889"/>
          </a:xfrm>
          <a:prstGeom prst="rect">
            <a:avLst/>
          </a:prstGeom>
        </p:spPr>
      </p:pic>
      <p:sp>
        <p:nvSpPr>
          <p:cNvPr id="6" name="Title 2">
            <a:extLst>
              <a:ext uri="{FF2B5EF4-FFF2-40B4-BE49-F238E27FC236}">
                <a16:creationId xmlns:a16="http://schemas.microsoft.com/office/drawing/2014/main" id="{C8310E01-7E44-B704-AE6B-AB059B1D7C16}"/>
              </a:ext>
            </a:extLst>
          </p:cNvPr>
          <p:cNvSpPr txBox="1">
            <a:spLocks/>
          </p:cNvSpPr>
          <p:nvPr/>
        </p:nvSpPr>
        <p:spPr>
          <a:xfrm>
            <a:off x="2444185" y="4526322"/>
            <a:ext cx="8385242" cy="233167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sz="11700" dirty="0">
                <a:solidFill>
                  <a:schemeClr val="bg1">
                    <a:lumMod val="85000"/>
                  </a:schemeClr>
                </a:solidFill>
                <a:latin typeface="MS Gothic" panose="020B0609070205080204" pitchFamily="49" charset="-128"/>
                <a:ea typeface="MS Gothic" panose="020B0609070205080204" pitchFamily="49" charset="-128"/>
              </a:rPr>
              <a:t>WORd</a:t>
            </a:r>
            <a:r>
              <a:rPr lang="en-US" sz="11700" dirty="0">
                <a:solidFill>
                  <a:schemeClr val="accent2">
                    <a:lumMod val="50000"/>
                  </a:schemeClr>
                </a:solidFill>
                <a:latin typeface="MS Gothic" panose="020B0609070205080204" pitchFamily="49" charset="-128"/>
                <a:ea typeface="MS Gothic" panose="020B0609070205080204" pitchFamily="49" charset="-128"/>
              </a:rPr>
              <a:t>warrior</a:t>
            </a:r>
            <a:br>
              <a:rPr lang="en-US" sz="4800" dirty="0">
                <a:solidFill>
                  <a:srgbClr val="002060"/>
                </a:solidFill>
                <a:latin typeface="MS Gothic" panose="020B0609070205080204" pitchFamily="49" charset="-128"/>
                <a:ea typeface="MS Gothic" panose="020B0609070205080204" pitchFamily="49" charset="-128"/>
              </a:rPr>
            </a:br>
            <a:r>
              <a:rPr lang="en-US" sz="4800" dirty="0">
                <a:solidFill>
                  <a:srgbClr val="002060"/>
                </a:solidFill>
                <a:latin typeface="MS Gothic" panose="020B0609070205080204" pitchFamily="49" charset="-128"/>
                <a:ea typeface="MS Gothic" panose="020B0609070205080204" pitchFamily="49" charset="-128"/>
              </a:rPr>
              <a:t>                            </a:t>
            </a:r>
            <a:endParaRPr lang="en-US" sz="2400" u="sng" dirty="0">
              <a:solidFill>
                <a:schemeClr val="accent2">
                  <a:lumMod val="75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1065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78AB16-A239-E962-410A-DF5B03AD07F7}"/>
              </a:ext>
            </a:extLst>
          </p:cNvPr>
          <p:cNvPicPr>
            <a:picLocks noChangeAspect="1"/>
          </p:cNvPicPr>
          <p:nvPr/>
        </p:nvPicPr>
        <p:blipFill>
          <a:blip r:embed="rId2"/>
          <a:stretch>
            <a:fillRect/>
          </a:stretch>
        </p:blipFill>
        <p:spPr>
          <a:xfrm>
            <a:off x="129209" y="1434225"/>
            <a:ext cx="3597965" cy="5016272"/>
          </a:xfrm>
          <a:prstGeom prst="rect">
            <a:avLst/>
          </a:prstGeom>
        </p:spPr>
      </p:pic>
      <p:pic>
        <p:nvPicPr>
          <p:cNvPr id="9" name="Picture 8">
            <a:extLst>
              <a:ext uri="{FF2B5EF4-FFF2-40B4-BE49-F238E27FC236}">
                <a16:creationId xmlns:a16="http://schemas.microsoft.com/office/drawing/2014/main" id="{4FB0DEA2-25B4-2E92-A208-758172D27BC1}"/>
              </a:ext>
            </a:extLst>
          </p:cNvPr>
          <p:cNvPicPr>
            <a:picLocks noChangeAspect="1"/>
          </p:cNvPicPr>
          <p:nvPr/>
        </p:nvPicPr>
        <p:blipFill>
          <a:blip r:embed="rId3"/>
          <a:stretch>
            <a:fillRect/>
          </a:stretch>
        </p:blipFill>
        <p:spPr>
          <a:xfrm>
            <a:off x="3904382" y="1434227"/>
            <a:ext cx="3713715" cy="5016269"/>
          </a:xfrm>
          <a:prstGeom prst="rect">
            <a:avLst/>
          </a:prstGeom>
        </p:spPr>
      </p:pic>
      <p:pic>
        <p:nvPicPr>
          <p:cNvPr id="11" name="Picture 10">
            <a:extLst>
              <a:ext uri="{FF2B5EF4-FFF2-40B4-BE49-F238E27FC236}">
                <a16:creationId xmlns:a16="http://schemas.microsoft.com/office/drawing/2014/main" id="{62A82612-4EB0-85A6-319E-54245D1A4C87}"/>
              </a:ext>
            </a:extLst>
          </p:cNvPr>
          <p:cNvPicPr>
            <a:picLocks noChangeAspect="1"/>
          </p:cNvPicPr>
          <p:nvPr/>
        </p:nvPicPr>
        <p:blipFill>
          <a:blip r:embed="rId4"/>
          <a:stretch>
            <a:fillRect/>
          </a:stretch>
        </p:blipFill>
        <p:spPr>
          <a:xfrm>
            <a:off x="7864409" y="1434225"/>
            <a:ext cx="4162766" cy="5016272"/>
          </a:xfrm>
          <a:prstGeom prst="rect">
            <a:avLst/>
          </a:prstGeom>
        </p:spPr>
      </p:pic>
      <p:sp>
        <p:nvSpPr>
          <p:cNvPr id="13" name="TextBox 12">
            <a:extLst>
              <a:ext uri="{FF2B5EF4-FFF2-40B4-BE49-F238E27FC236}">
                <a16:creationId xmlns:a16="http://schemas.microsoft.com/office/drawing/2014/main" id="{AFDE8867-F797-7F62-21F6-D34197B9B419}"/>
              </a:ext>
            </a:extLst>
          </p:cNvPr>
          <p:cNvSpPr txBox="1"/>
          <p:nvPr/>
        </p:nvSpPr>
        <p:spPr>
          <a:xfrm>
            <a:off x="2712411" y="407503"/>
            <a:ext cx="6097656" cy="769441"/>
          </a:xfrm>
          <a:prstGeom prst="rect">
            <a:avLst/>
          </a:prstGeom>
          <a:noFill/>
        </p:spPr>
        <p:txBody>
          <a:bodyPr wrap="square">
            <a:spAutoFit/>
          </a:bodyPr>
          <a:lstStyle/>
          <a:p>
            <a:r>
              <a:rPr lang="en-US" sz="4400" b="1" u="sng" dirty="0">
                <a:solidFill>
                  <a:schemeClr val="bg1"/>
                </a:solidFill>
                <a:latin typeface="Bahnschrift" panose="020B0502040204020203" pitchFamily="34" charset="0"/>
              </a:rPr>
              <a:t>Gameplay Screenshots</a:t>
            </a:r>
            <a:endParaRPr lang="en-US" b="1" u="sng"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305008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300813B1-3091-6395-6705-90AF75D3105F}"/>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0B688FCA-5A54-3B10-005B-B7072DBEE17A}"/>
              </a:ext>
            </a:extLst>
          </p:cNvPr>
          <p:cNvSpPr txBox="1"/>
          <p:nvPr/>
        </p:nvSpPr>
        <p:spPr>
          <a:xfrm>
            <a:off x="2712411" y="407503"/>
            <a:ext cx="6097656" cy="769441"/>
          </a:xfrm>
          <a:prstGeom prst="rect">
            <a:avLst/>
          </a:prstGeom>
          <a:noFill/>
        </p:spPr>
        <p:txBody>
          <a:bodyPr wrap="square">
            <a:spAutoFit/>
          </a:bodyPr>
          <a:lstStyle/>
          <a:p>
            <a:r>
              <a:rPr lang="en-US" sz="4400" b="1" u="sng" dirty="0">
                <a:solidFill>
                  <a:schemeClr val="bg1"/>
                </a:solidFill>
                <a:latin typeface="Bahnschrift" panose="020B0502040204020203" pitchFamily="34" charset="0"/>
              </a:rPr>
              <a:t>Gameplay Screenshots</a:t>
            </a:r>
            <a:endParaRPr lang="en-US" b="1" u="sng" dirty="0">
              <a:solidFill>
                <a:schemeClr val="bg1"/>
              </a:solidFill>
              <a:latin typeface="Bahnschrift" panose="020B0502040204020203" pitchFamily="34" charset="0"/>
            </a:endParaRPr>
          </a:p>
        </p:txBody>
      </p:sp>
      <p:pic>
        <p:nvPicPr>
          <p:cNvPr id="3" name="Picture 2">
            <a:extLst>
              <a:ext uri="{FF2B5EF4-FFF2-40B4-BE49-F238E27FC236}">
                <a16:creationId xmlns:a16="http://schemas.microsoft.com/office/drawing/2014/main" id="{1C059764-B1FB-7B11-88CF-47F0BFE79837}"/>
              </a:ext>
            </a:extLst>
          </p:cNvPr>
          <p:cNvPicPr>
            <a:picLocks noChangeAspect="1"/>
          </p:cNvPicPr>
          <p:nvPr/>
        </p:nvPicPr>
        <p:blipFill>
          <a:blip r:embed="rId2"/>
          <a:stretch>
            <a:fillRect/>
          </a:stretch>
        </p:blipFill>
        <p:spPr>
          <a:xfrm>
            <a:off x="355781" y="1457933"/>
            <a:ext cx="5521556" cy="4992563"/>
          </a:xfrm>
          <a:prstGeom prst="rect">
            <a:avLst/>
          </a:prstGeom>
        </p:spPr>
      </p:pic>
      <p:pic>
        <p:nvPicPr>
          <p:cNvPr id="5" name="Picture 4">
            <a:extLst>
              <a:ext uri="{FF2B5EF4-FFF2-40B4-BE49-F238E27FC236}">
                <a16:creationId xmlns:a16="http://schemas.microsoft.com/office/drawing/2014/main" id="{A0137A8D-10A8-BDF9-99DA-9F27AED0E9FE}"/>
              </a:ext>
            </a:extLst>
          </p:cNvPr>
          <p:cNvPicPr>
            <a:picLocks noChangeAspect="1"/>
          </p:cNvPicPr>
          <p:nvPr/>
        </p:nvPicPr>
        <p:blipFill>
          <a:blip r:embed="rId3"/>
          <a:srcRect r="21010"/>
          <a:stretch/>
        </p:blipFill>
        <p:spPr>
          <a:xfrm>
            <a:off x="6314663" y="1457933"/>
            <a:ext cx="5521556" cy="4992563"/>
          </a:xfrm>
          <a:prstGeom prst="rect">
            <a:avLst/>
          </a:prstGeom>
        </p:spPr>
      </p:pic>
    </p:spTree>
    <p:extLst>
      <p:ext uri="{BB962C8B-B14F-4D97-AF65-F5344CB8AC3E}">
        <p14:creationId xmlns:p14="http://schemas.microsoft.com/office/powerpoint/2010/main" val="53504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C6FE7E-6B85-7F8B-FA9A-2ACD3F91370E}"/>
              </a:ext>
            </a:extLst>
          </p:cNvPr>
          <p:cNvSpPr>
            <a:spLocks noGrp="1"/>
          </p:cNvSpPr>
          <p:nvPr>
            <p:ph type="body" sz="quarter" idx="13"/>
          </p:nvPr>
        </p:nvSpPr>
        <p:spPr>
          <a:xfrm>
            <a:off x="5474456" y="1072905"/>
            <a:ext cx="6879884" cy="4712190"/>
          </a:xfrm>
        </p:spPr>
        <p:txBody>
          <a:bodyPr>
            <a:normAutofit fontScale="70000" lnSpcReduction="20000"/>
          </a:bodyPr>
          <a:lstStyle/>
          <a:p>
            <a:r>
              <a:rPr lang="en-US" sz="4400" b="1" u="sng" dirty="0">
                <a:solidFill>
                  <a:schemeClr val="bg1"/>
                </a:solidFill>
                <a:latin typeface="Bahnschrift" panose="020B0502040204020203" pitchFamily="34" charset="0"/>
              </a:rPr>
              <a:t>Check Letter Procedure</a:t>
            </a:r>
            <a:endParaRPr lang="en-US" b="1" u="sng" dirty="0">
              <a:solidFill>
                <a:schemeClr val="bg1"/>
              </a:solidFill>
              <a:latin typeface="Bahnschrift" panose="020B0502040204020203" pitchFamily="34" charset="0"/>
            </a:endParaRPr>
          </a:p>
          <a:p>
            <a:pPr>
              <a:lnSpc>
                <a:spcPct val="150000"/>
              </a:lnSpc>
              <a:spcBef>
                <a:spcPts val="1200"/>
              </a:spcBef>
            </a:pPr>
            <a:r>
              <a:rPr lang="en-US" sz="4000" dirty="0">
                <a:solidFill>
                  <a:schemeClr val="bg1"/>
                </a:solidFill>
                <a:latin typeface="Bahnschrift" panose="020B0502040204020203" pitchFamily="34" charset="0"/>
              </a:rPr>
              <a:t>The check Letter procedure checks if the input letter exists in the selected word. It first marks the letter as guessed by updating the guessed Letters array. Then, it loops through each character in selected Word, comparing it with the guessed letter. </a:t>
            </a:r>
          </a:p>
        </p:txBody>
      </p:sp>
      <p:pic>
        <p:nvPicPr>
          <p:cNvPr id="6" name="Picture 5">
            <a:extLst>
              <a:ext uri="{FF2B5EF4-FFF2-40B4-BE49-F238E27FC236}">
                <a16:creationId xmlns:a16="http://schemas.microsoft.com/office/drawing/2014/main" id="{A328279F-05F5-CFB8-8F25-6DA817E2A078}"/>
              </a:ext>
            </a:extLst>
          </p:cNvPr>
          <p:cNvPicPr>
            <a:picLocks noChangeAspect="1"/>
          </p:cNvPicPr>
          <p:nvPr/>
        </p:nvPicPr>
        <p:blipFill>
          <a:blip r:embed="rId2"/>
          <a:stretch>
            <a:fillRect/>
          </a:stretch>
        </p:blipFill>
        <p:spPr>
          <a:xfrm>
            <a:off x="-486383" y="-418195"/>
            <a:ext cx="5702946" cy="7694390"/>
          </a:xfrm>
          <a:prstGeom prst="rect">
            <a:avLst/>
          </a:prstGeom>
        </p:spPr>
      </p:pic>
    </p:spTree>
    <p:extLst>
      <p:ext uri="{BB962C8B-B14F-4D97-AF65-F5344CB8AC3E}">
        <p14:creationId xmlns:p14="http://schemas.microsoft.com/office/powerpoint/2010/main" val="3918205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5E369ED1-1E6D-57C0-1928-D6A49BE4431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6E6003-C98D-684A-9FA7-1DB758C645B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solidFill>
                  <a:schemeClr val="bg1"/>
                </a:solidFill>
              </a:rPr>
              <a:pPr/>
              <a:t>13</a:t>
            </a:fld>
            <a:endParaRPr lang="en-US" dirty="0">
              <a:solidFill>
                <a:schemeClr val="bg1"/>
              </a:solidFill>
            </a:endParaRPr>
          </a:p>
        </p:txBody>
      </p:sp>
      <p:sp>
        <p:nvSpPr>
          <p:cNvPr id="5" name="Rectangle 1">
            <a:extLst>
              <a:ext uri="{FF2B5EF4-FFF2-40B4-BE49-F238E27FC236}">
                <a16:creationId xmlns:a16="http://schemas.microsoft.com/office/drawing/2014/main" id="{68E93FAC-09E5-C7A1-BA2E-D8721DCD3BB8}"/>
              </a:ext>
            </a:extLst>
          </p:cNvPr>
          <p:cNvSpPr>
            <a:spLocks noGrp="1" noChangeArrowheads="1"/>
          </p:cNvSpPr>
          <p:nvPr>
            <p:ph type="body" sz="quarter" idx="13"/>
          </p:nvPr>
        </p:nvSpPr>
        <p:spPr bwMode="auto">
          <a:xfrm>
            <a:off x="212277" y="855798"/>
            <a:ext cx="6943898"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defRPr/>
            </a:pPr>
            <a:r>
              <a:rPr kumimoji="0" lang="en-US" altLang="en-US" sz="3600" b="1" i="0" u="sng" strike="noStrike" kern="1200" cap="none" spc="0" normalizeH="0" baseline="0" noProof="0" dirty="0">
                <a:ln>
                  <a:noFill/>
                </a:ln>
                <a:solidFill>
                  <a:schemeClr val="bg1"/>
                </a:solidFill>
                <a:effectLst/>
                <a:uLnTx/>
                <a:uFillTx/>
                <a:latin typeface="Bahnschrift" panose="020B0502040204020203" pitchFamily="34" charset="0"/>
              </a:rPr>
              <a:t>Check State PROC</a:t>
            </a:r>
            <a:endParaRPr lang="en-US" altLang="en-US" sz="2800" dirty="0">
              <a:solidFill>
                <a:schemeClr val="bg1"/>
              </a:solidFill>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defRPr/>
            </a:pPr>
            <a:r>
              <a:rPr kumimoji="0" lang="en-US" altLang="en-US" sz="2800" b="0" i="0" u="none" strike="noStrike" kern="1200" cap="none" spc="0" normalizeH="0" baseline="0" noProof="0" dirty="0">
                <a:ln>
                  <a:noFill/>
                </a:ln>
                <a:solidFill>
                  <a:schemeClr val="bg1"/>
                </a:solidFill>
                <a:effectLst/>
                <a:uLnTx/>
                <a:uFillTx/>
                <a:latin typeface="Bahnschrift" panose="020B0502040204020203" pitchFamily="34" charset="0"/>
              </a:rPr>
              <a:t>The check State procedure evaluates the game status by checking the health values of the warlord and the warrior. If the warlord’s health reaches zero, it sets the return value in ebx to 1, indicating a win. If the warrior’s health is zero, it sets ebx to 2, indicating a loss. If neither condition is met, the procedure simply proceeds without changing ebx, allowing the game to continue.</a:t>
            </a:r>
          </a:p>
        </p:txBody>
      </p:sp>
      <p:pic>
        <p:nvPicPr>
          <p:cNvPr id="6" name="Picture 5">
            <a:extLst>
              <a:ext uri="{FF2B5EF4-FFF2-40B4-BE49-F238E27FC236}">
                <a16:creationId xmlns:a16="http://schemas.microsoft.com/office/drawing/2014/main" id="{CDB74680-71DF-F145-7AC3-B6FEF1E894BB}"/>
              </a:ext>
            </a:extLst>
          </p:cNvPr>
          <p:cNvPicPr>
            <a:picLocks noChangeAspect="1"/>
          </p:cNvPicPr>
          <p:nvPr/>
        </p:nvPicPr>
        <p:blipFill>
          <a:blip r:embed="rId2"/>
          <a:stretch>
            <a:fillRect/>
          </a:stretch>
        </p:blipFill>
        <p:spPr>
          <a:xfrm>
            <a:off x="6608450" y="-611379"/>
            <a:ext cx="6186679" cy="8062765"/>
          </a:xfrm>
          <a:prstGeom prst="rect">
            <a:avLst/>
          </a:prstGeom>
        </p:spPr>
      </p:pic>
    </p:spTree>
    <p:extLst>
      <p:ext uri="{BB962C8B-B14F-4D97-AF65-F5344CB8AC3E}">
        <p14:creationId xmlns:p14="http://schemas.microsoft.com/office/powerpoint/2010/main" val="29193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F48D98AB-B9CF-A3A8-44BB-8F4CCCF75DD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BBB619-BE31-8ECA-92F5-58BF3114FD30}"/>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solidFill>
                  <a:schemeClr val="bg1"/>
                </a:solidFill>
              </a:rPr>
              <a:pPr/>
              <a:t>14</a:t>
            </a:fld>
            <a:endParaRPr lang="en-US" dirty="0">
              <a:solidFill>
                <a:schemeClr val="bg1"/>
              </a:solidFill>
            </a:endParaRPr>
          </a:p>
        </p:txBody>
      </p:sp>
      <p:sp>
        <p:nvSpPr>
          <p:cNvPr id="5" name="Rectangle 1">
            <a:extLst>
              <a:ext uri="{FF2B5EF4-FFF2-40B4-BE49-F238E27FC236}">
                <a16:creationId xmlns:a16="http://schemas.microsoft.com/office/drawing/2014/main" id="{C0819663-DB33-6554-C328-C3B351AF9A7F}"/>
              </a:ext>
            </a:extLst>
          </p:cNvPr>
          <p:cNvSpPr>
            <a:spLocks noGrp="1" noChangeArrowheads="1"/>
          </p:cNvSpPr>
          <p:nvPr>
            <p:ph type="body" sz="quarter" idx="13"/>
          </p:nvPr>
        </p:nvSpPr>
        <p:spPr bwMode="auto">
          <a:xfrm>
            <a:off x="291790" y="951398"/>
            <a:ext cx="6943898"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defRPr/>
            </a:pPr>
            <a:r>
              <a:rPr kumimoji="0" lang="en-US" altLang="en-US" sz="3600" b="1" i="0" u="sng" strike="noStrike" kern="1200" cap="none" spc="0" normalizeH="0" baseline="0" noProof="0" dirty="0">
                <a:ln>
                  <a:noFill/>
                </a:ln>
                <a:solidFill>
                  <a:schemeClr val="bg1"/>
                </a:solidFill>
                <a:effectLst/>
                <a:uLnTx/>
                <a:uFillTx/>
                <a:latin typeface="Bahnschrift" panose="020B0502040204020203" pitchFamily="34" charset="0"/>
              </a:rPr>
              <a:t>Set DIFFICULTY PROC</a:t>
            </a:r>
            <a:endParaRPr lang="en-US" altLang="en-US" sz="2800" dirty="0">
              <a:solidFill>
                <a:schemeClr val="bg1"/>
              </a:solidFill>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defRPr/>
            </a:pPr>
            <a:r>
              <a:rPr kumimoji="0" lang="en-US" altLang="en-US" sz="2800" b="0" i="0" u="none" strike="noStrike" kern="1200" cap="none" spc="0" normalizeH="0" baseline="0" noProof="0" dirty="0">
                <a:ln>
                  <a:noFill/>
                </a:ln>
                <a:solidFill>
                  <a:schemeClr val="bg1"/>
                </a:solidFill>
                <a:effectLst/>
                <a:uLnTx/>
                <a:uFillTx/>
                <a:latin typeface="Bahnschrift" panose="020B0502040204020203" pitchFamily="34" charset="0"/>
              </a:rPr>
              <a:t>The set Difficulty procedure sets the initial health of the warrior based on the player's chosen difficulty level. It compares the input value choice_ with predefined options: 1 for easy, 2 for medium, and 3 for hard. Depending on the match, it assigns 6, 4, or 2 to warrior health respectively. After setting the appropriate value, the procedure returns to continue program execution.</a:t>
            </a:r>
          </a:p>
        </p:txBody>
      </p:sp>
      <p:pic>
        <p:nvPicPr>
          <p:cNvPr id="4" name="Picture 3">
            <a:extLst>
              <a:ext uri="{FF2B5EF4-FFF2-40B4-BE49-F238E27FC236}">
                <a16:creationId xmlns:a16="http://schemas.microsoft.com/office/drawing/2014/main" id="{6D3A5AB3-F0F6-2E22-1B0E-8F65942B0FBC}"/>
              </a:ext>
            </a:extLst>
          </p:cNvPr>
          <p:cNvPicPr>
            <a:picLocks noChangeAspect="1"/>
          </p:cNvPicPr>
          <p:nvPr/>
        </p:nvPicPr>
        <p:blipFill>
          <a:blip r:embed="rId2"/>
          <a:stretch>
            <a:fillRect/>
          </a:stretch>
        </p:blipFill>
        <p:spPr>
          <a:xfrm>
            <a:off x="6439301" y="-428816"/>
            <a:ext cx="6373007" cy="7618888"/>
          </a:xfrm>
          <a:prstGeom prst="rect">
            <a:avLst/>
          </a:prstGeom>
          <a:ln>
            <a:noFill/>
          </a:ln>
        </p:spPr>
      </p:pic>
    </p:spTree>
    <p:extLst>
      <p:ext uri="{BB962C8B-B14F-4D97-AF65-F5344CB8AC3E}">
        <p14:creationId xmlns:p14="http://schemas.microsoft.com/office/powerpoint/2010/main" val="1249446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10D9CE0A-5547-A859-C8AB-DA363E9BF29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2B0F-BBBF-BD4D-4EC6-5F1CFCCFDCCD}"/>
              </a:ext>
            </a:extLst>
          </p:cNvPr>
          <p:cNvSpPr>
            <a:spLocks noGrp="1"/>
          </p:cNvSpPr>
          <p:nvPr>
            <p:ph type="body" sz="quarter" idx="13"/>
          </p:nvPr>
        </p:nvSpPr>
        <p:spPr>
          <a:xfrm>
            <a:off x="5474456" y="1072905"/>
            <a:ext cx="6879884" cy="4712190"/>
          </a:xfrm>
        </p:spPr>
        <p:txBody>
          <a:bodyPr>
            <a:normAutofit fontScale="70000" lnSpcReduction="20000"/>
          </a:bodyPr>
          <a:lstStyle/>
          <a:p>
            <a:r>
              <a:rPr lang="en-US" sz="4400" b="1" u="sng" dirty="0">
                <a:solidFill>
                  <a:schemeClr val="bg1"/>
                </a:solidFill>
                <a:latin typeface="Bahnschrift" panose="020B0502040204020203" pitchFamily="34" charset="0"/>
              </a:rPr>
              <a:t>Check Letter Procedure</a:t>
            </a:r>
            <a:endParaRPr lang="en-US" b="1" u="sng" dirty="0">
              <a:solidFill>
                <a:schemeClr val="bg1"/>
              </a:solidFill>
              <a:latin typeface="Bahnschrift" panose="020B0502040204020203" pitchFamily="34" charset="0"/>
            </a:endParaRPr>
          </a:p>
          <a:p>
            <a:pPr>
              <a:lnSpc>
                <a:spcPct val="150000"/>
              </a:lnSpc>
              <a:spcBef>
                <a:spcPts val="1200"/>
              </a:spcBef>
            </a:pPr>
            <a:r>
              <a:rPr lang="en-US" sz="4000" dirty="0">
                <a:solidFill>
                  <a:schemeClr val="bg1"/>
                </a:solidFill>
                <a:latin typeface="Bahnschrift" panose="020B0502040204020203" pitchFamily="34" charset="0"/>
              </a:rPr>
              <a:t>The check Letter procedure checks if the input letter exists in the selected word. It first marks the letter as guessed by updating the guessed Letters array. Then, it loops through each character in selected Word, comparing it with the guessed letter. </a:t>
            </a:r>
          </a:p>
        </p:txBody>
      </p:sp>
      <p:pic>
        <p:nvPicPr>
          <p:cNvPr id="4" name="Picture 3">
            <a:extLst>
              <a:ext uri="{FF2B5EF4-FFF2-40B4-BE49-F238E27FC236}">
                <a16:creationId xmlns:a16="http://schemas.microsoft.com/office/drawing/2014/main" id="{736B4B78-23A3-C26A-C8B6-ADD4AA0E0C94}"/>
              </a:ext>
            </a:extLst>
          </p:cNvPr>
          <p:cNvPicPr>
            <a:picLocks noChangeAspect="1"/>
          </p:cNvPicPr>
          <p:nvPr/>
        </p:nvPicPr>
        <p:blipFill>
          <a:blip r:embed="rId2"/>
          <a:stretch>
            <a:fillRect/>
          </a:stretch>
        </p:blipFill>
        <p:spPr>
          <a:xfrm>
            <a:off x="-712882" y="-506684"/>
            <a:ext cx="6517051" cy="7880250"/>
          </a:xfrm>
          <a:prstGeom prst="rect">
            <a:avLst/>
          </a:prstGeom>
        </p:spPr>
      </p:pic>
    </p:spTree>
    <p:extLst>
      <p:ext uri="{BB962C8B-B14F-4D97-AF65-F5344CB8AC3E}">
        <p14:creationId xmlns:p14="http://schemas.microsoft.com/office/powerpoint/2010/main" val="3679391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64DEE9B7-643F-9651-0BC5-50261A1311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FF0520-F09C-308C-EAB4-2ED4DDCA2AE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5" name="Rectangle 1">
            <a:extLst>
              <a:ext uri="{FF2B5EF4-FFF2-40B4-BE49-F238E27FC236}">
                <a16:creationId xmlns:a16="http://schemas.microsoft.com/office/drawing/2014/main" id="{408B31C6-7A53-4508-73D7-E359A3B3AD86}"/>
              </a:ext>
            </a:extLst>
          </p:cNvPr>
          <p:cNvSpPr>
            <a:spLocks noGrp="1" noChangeArrowheads="1"/>
          </p:cNvSpPr>
          <p:nvPr>
            <p:ph type="body" sz="quarter" idx="13"/>
          </p:nvPr>
        </p:nvSpPr>
        <p:spPr bwMode="auto">
          <a:xfrm>
            <a:off x="253845" y="1331029"/>
            <a:ext cx="6337455"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defRPr/>
            </a:pPr>
            <a:r>
              <a:rPr kumimoji="0" lang="en-US" altLang="en-US" sz="3600" b="1" i="0" u="sng" strike="noStrike" kern="1200" cap="none" spc="0" normalizeH="0" baseline="0" noProof="0" dirty="0">
                <a:ln>
                  <a:noFill/>
                </a:ln>
                <a:solidFill>
                  <a:schemeClr val="bg1"/>
                </a:solidFill>
                <a:effectLst/>
                <a:uLnTx/>
                <a:uFillTx/>
                <a:latin typeface="Bahnschrift" panose="020B0502040204020203" pitchFamily="34" charset="0"/>
              </a:rPr>
              <a:t>Display PROC</a:t>
            </a:r>
            <a:endParaRPr lang="en-US" altLang="en-US" sz="2800" dirty="0">
              <a:solidFill>
                <a:schemeClr val="bg1"/>
              </a:solidFill>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defRPr/>
            </a:pPr>
            <a:r>
              <a:rPr kumimoji="0" lang="en-US" altLang="en-US" sz="2800" b="0" i="0" u="none" strike="noStrike" kern="1200" cap="none" spc="0" normalizeH="0" baseline="0" noProof="0" dirty="0">
                <a:ln>
                  <a:noFill/>
                </a:ln>
                <a:solidFill>
                  <a:schemeClr val="bg1"/>
                </a:solidFill>
                <a:effectLst/>
                <a:uLnTx/>
                <a:uFillTx/>
                <a:latin typeface="Bahnschrift" panose="020B0502040204020203" pitchFamily="34" charset="0"/>
              </a:rPr>
              <a:t>The procedure displays the current state of the guessed word. It loops through entered Letters, printing either the correct letter or a dash if the letter hasn't been guessed yet, with spaces in between. Finally, it moves to a new line.</a:t>
            </a:r>
          </a:p>
        </p:txBody>
      </p:sp>
      <p:pic>
        <p:nvPicPr>
          <p:cNvPr id="9" name="Picture 8">
            <a:extLst>
              <a:ext uri="{FF2B5EF4-FFF2-40B4-BE49-F238E27FC236}">
                <a16:creationId xmlns:a16="http://schemas.microsoft.com/office/drawing/2014/main" id="{F16C50BE-F4B0-6112-57C1-49BC17293D4F}"/>
              </a:ext>
            </a:extLst>
          </p:cNvPr>
          <p:cNvPicPr>
            <a:picLocks noChangeAspect="1"/>
          </p:cNvPicPr>
          <p:nvPr/>
        </p:nvPicPr>
        <p:blipFill>
          <a:blip r:embed="rId2"/>
          <a:stretch>
            <a:fillRect/>
          </a:stretch>
        </p:blipFill>
        <p:spPr>
          <a:xfrm>
            <a:off x="6096000" y="-351463"/>
            <a:ext cx="6723473" cy="7560925"/>
          </a:xfrm>
          <a:prstGeom prst="rect">
            <a:avLst/>
          </a:prstGeom>
        </p:spPr>
      </p:pic>
    </p:spTree>
    <p:extLst>
      <p:ext uri="{BB962C8B-B14F-4D97-AF65-F5344CB8AC3E}">
        <p14:creationId xmlns:p14="http://schemas.microsoft.com/office/powerpoint/2010/main" val="33611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26E7D295-3DCE-5257-0F46-689EB52819C6}"/>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01409CEF-CCB8-2111-41DB-FD825933296B}"/>
              </a:ext>
            </a:extLst>
          </p:cNvPr>
          <p:cNvSpPr txBox="1">
            <a:spLocks/>
          </p:cNvSpPr>
          <p:nvPr/>
        </p:nvSpPr>
        <p:spPr>
          <a:xfrm>
            <a:off x="736600" y="3581400"/>
            <a:ext cx="9178543" cy="245884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5pPr>
            <a:lvl6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i="1" dirty="0">
              <a:solidFill>
                <a:srgbClr val="EF1C25"/>
              </a:solidFill>
              <a:latin typeface="MS Gothic" panose="020B0609070205080204" pitchFamily="49" charset="-128"/>
              <a:ea typeface="MS Gothic" panose="020B0609070205080204" pitchFamily="49" charset="-128"/>
            </a:endParaRPr>
          </a:p>
        </p:txBody>
      </p:sp>
      <p:sp>
        <p:nvSpPr>
          <p:cNvPr id="8" name="Slide Number Placeholder 2">
            <a:extLst>
              <a:ext uri="{FF2B5EF4-FFF2-40B4-BE49-F238E27FC236}">
                <a16:creationId xmlns:a16="http://schemas.microsoft.com/office/drawing/2014/main" id="{A181C9A9-D1DE-1F0D-CF26-18616389CFC7}"/>
              </a:ext>
            </a:extLst>
          </p:cNvPr>
          <p:cNvSpPr txBox="1">
            <a:spLocks/>
          </p:cNvSpPr>
          <p:nvPr/>
        </p:nvSpPr>
        <p:spPr>
          <a:xfrm>
            <a:off x="911352" y="6246622"/>
            <a:ext cx="26700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solidFill>
                  <a:schemeClr val="bg1"/>
                </a:solidFill>
              </a:rPr>
              <a:pPr/>
              <a:t>17</a:t>
            </a:fld>
            <a:endParaRPr lang="en-US" dirty="0">
              <a:solidFill>
                <a:schemeClr val="bg1"/>
              </a:solidFill>
            </a:endParaRPr>
          </a:p>
        </p:txBody>
      </p:sp>
      <p:pic>
        <p:nvPicPr>
          <p:cNvPr id="3" name="Picture 2">
            <a:extLst>
              <a:ext uri="{FF2B5EF4-FFF2-40B4-BE49-F238E27FC236}">
                <a16:creationId xmlns:a16="http://schemas.microsoft.com/office/drawing/2014/main" id="{15CF35DE-6376-0190-F29E-24BBFF2AC18F}"/>
              </a:ext>
            </a:extLst>
          </p:cNvPr>
          <p:cNvPicPr>
            <a:picLocks noChangeAspect="1"/>
          </p:cNvPicPr>
          <p:nvPr/>
        </p:nvPicPr>
        <p:blipFill>
          <a:blip r:embed="rId2"/>
          <a:srcRect r="14195"/>
          <a:stretch/>
        </p:blipFill>
        <p:spPr>
          <a:xfrm>
            <a:off x="-510139" y="-9625"/>
            <a:ext cx="8470232" cy="6858000"/>
          </a:xfrm>
          <a:prstGeom prst="rect">
            <a:avLst/>
          </a:prstGeom>
        </p:spPr>
      </p:pic>
      <p:pic>
        <p:nvPicPr>
          <p:cNvPr id="10" name="Picture 9">
            <a:extLst>
              <a:ext uri="{FF2B5EF4-FFF2-40B4-BE49-F238E27FC236}">
                <a16:creationId xmlns:a16="http://schemas.microsoft.com/office/drawing/2014/main" id="{72EC9982-7470-0E8C-2153-0F600904651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6497986" y="-299955"/>
            <a:ext cx="6184900" cy="7157955"/>
          </a:xfrm>
          <a:prstGeom prst="rect">
            <a:avLst/>
          </a:prstGeom>
        </p:spPr>
      </p:pic>
      <p:sp>
        <p:nvSpPr>
          <p:cNvPr id="4" name="Rectangle 3">
            <a:extLst>
              <a:ext uri="{FF2B5EF4-FFF2-40B4-BE49-F238E27FC236}">
                <a16:creationId xmlns:a16="http://schemas.microsoft.com/office/drawing/2014/main" id="{02537A82-E7B0-19A9-D88D-6A09F3F13707}"/>
              </a:ext>
            </a:extLst>
          </p:cNvPr>
          <p:cNvSpPr/>
          <p:nvPr/>
        </p:nvSpPr>
        <p:spPr>
          <a:xfrm>
            <a:off x="5784783" y="5937059"/>
            <a:ext cx="1058779" cy="20637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68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AF1FF21B-DE4C-2283-27F6-9A3135291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9543A-4AA6-E3AD-97E7-379DB31C9FF0}"/>
              </a:ext>
            </a:extLst>
          </p:cNvPr>
          <p:cNvSpPr>
            <a:spLocks noGrp="1"/>
          </p:cNvSpPr>
          <p:nvPr>
            <p:ph type="title"/>
          </p:nvPr>
        </p:nvSpPr>
        <p:spPr>
          <a:xfrm>
            <a:off x="435864" y="-417004"/>
            <a:ext cx="8297380" cy="1326514"/>
          </a:xfrm>
        </p:spPr>
        <p:txBody>
          <a:bodyPr>
            <a:normAutofit/>
          </a:bodyPr>
          <a:lstStyle/>
          <a:p>
            <a:r>
              <a:rPr lang="en-ZA" sz="3600" u="sng" dirty="0">
                <a:solidFill>
                  <a:schemeClr val="bg1"/>
                </a:solidFill>
              </a:rPr>
              <a:t>Use-cases:</a:t>
            </a:r>
          </a:p>
        </p:txBody>
      </p:sp>
      <p:sp>
        <p:nvSpPr>
          <p:cNvPr id="3" name="Slide Number Placeholder 2">
            <a:extLst>
              <a:ext uri="{FF2B5EF4-FFF2-40B4-BE49-F238E27FC236}">
                <a16:creationId xmlns:a16="http://schemas.microsoft.com/office/drawing/2014/main" id="{3D88C151-869B-1B91-8089-38E16026537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solidFill>
                  <a:schemeClr val="bg1"/>
                </a:solidFill>
              </a:rPr>
              <a:pPr/>
              <a:t>18</a:t>
            </a:fld>
            <a:endParaRPr lang="en-US" dirty="0">
              <a:solidFill>
                <a:schemeClr val="bg1"/>
              </a:solidFill>
            </a:endParaRPr>
          </a:p>
        </p:txBody>
      </p:sp>
      <p:sp>
        <p:nvSpPr>
          <p:cNvPr id="5" name="Rectangle 1">
            <a:extLst>
              <a:ext uri="{FF2B5EF4-FFF2-40B4-BE49-F238E27FC236}">
                <a16:creationId xmlns:a16="http://schemas.microsoft.com/office/drawing/2014/main" id="{002CF859-A059-EAEE-75CF-5EDA69B8DCD6}"/>
              </a:ext>
            </a:extLst>
          </p:cNvPr>
          <p:cNvSpPr>
            <a:spLocks noGrp="1" noChangeArrowheads="1"/>
          </p:cNvSpPr>
          <p:nvPr>
            <p:ph type="body" sz="quarter" idx="13"/>
          </p:nvPr>
        </p:nvSpPr>
        <p:spPr bwMode="auto">
          <a:xfrm>
            <a:off x="435864" y="1050274"/>
            <a:ext cx="9816306" cy="457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3200" dirty="0">
              <a:solidFill>
                <a:schemeClr val="bg1"/>
              </a:solidFill>
            </a:endParaRPr>
          </a:p>
          <a:p>
            <a:r>
              <a:rPr lang="en-US" sz="3200" b="1" dirty="0">
                <a:solidFill>
                  <a:schemeClr val="bg1"/>
                </a:solidFill>
              </a:rPr>
              <a:t>Educational Tool:</a:t>
            </a:r>
            <a:r>
              <a:rPr lang="en-US" sz="3200" dirty="0">
                <a:solidFill>
                  <a:schemeClr val="bg1"/>
                </a:solidFill>
              </a:rPr>
              <a:t> Demonstrates assembly concepts (loops, procedures, memory management)</a:t>
            </a:r>
          </a:p>
          <a:p>
            <a:r>
              <a:rPr lang="en-US" sz="3200" b="1" dirty="0">
                <a:solidFill>
                  <a:schemeClr val="bg1"/>
                </a:solidFill>
              </a:rPr>
              <a:t>Programming Challenge:</a:t>
            </a:r>
            <a:r>
              <a:rPr lang="en-US" sz="3200" dirty="0">
                <a:solidFill>
                  <a:schemeClr val="bg1"/>
                </a:solidFill>
              </a:rPr>
              <a:t> Provides foundation for code extension competitions</a:t>
            </a:r>
          </a:p>
          <a:p>
            <a:r>
              <a:rPr lang="en-US" sz="3200" b="1" dirty="0">
                <a:solidFill>
                  <a:schemeClr val="bg1"/>
                </a:solidFill>
              </a:rPr>
              <a:t>Recreational Gaming:</a:t>
            </a:r>
            <a:r>
              <a:rPr lang="en-US" sz="3200" dirty="0">
                <a:solidFill>
                  <a:schemeClr val="bg1"/>
                </a:solidFill>
              </a:rPr>
              <a:t> Offers text-based entertainment with battle narrative</a:t>
            </a:r>
          </a:p>
          <a:p>
            <a:r>
              <a:rPr lang="en-US" sz="3200" b="1" dirty="0">
                <a:solidFill>
                  <a:schemeClr val="bg1"/>
                </a:solidFill>
              </a:rPr>
              <a:t>Vocabulary Builder:</a:t>
            </a:r>
            <a:r>
              <a:rPr lang="en-US" sz="3200" dirty="0">
                <a:solidFill>
                  <a:schemeClr val="bg1"/>
                </a:solidFill>
              </a:rPr>
              <a:t> Supports customizable word lists for language learning</a:t>
            </a:r>
          </a:p>
          <a:p>
            <a:r>
              <a:rPr lang="en-US" sz="3200" b="1" dirty="0">
                <a:solidFill>
                  <a:schemeClr val="bg1"/>
                </a:solidFill>
              </a:rPr>
              <a:t>Assembly Showcase:</a:t>
            </a:r>
            <a:r>
              <a:rPr lang="en-US" sz="3200" dirty="0">
                <a:solidFill>
                  <a:schemeClr val="bg1"/>
                </a:solidFill>
              </a:rPr>
              <a:t> Illustrates creative possibilities within technical constraints</a:t>
            </a:r>
          </a:p>
        </p:txBody>
      </p:sp>
      <p:pic>
        <p:nvPicPr>
          <p:cNvPr id="6" name="Picture 5">
            <a:extLst>
              <a:ext uri="{FF2B5EF4-FFF2-40B4-BE49-F238E27FC236}">
                <a16:creationId xmlns:a16="http://schemas.microsoft.com/office/drawing/2014/main" id="{9B8B78B9-84C0-B8F6-1550-36A9EB4887FE}"/>
              </a:ext>
            </a:extLst>
          </p:cNvPr>
          <p:cNvPicPr>
            <a:picLocks noChangeAspect="1"/>
          </p:cNvPicPr>
          <p:nvPr/>
        </p:nvPicPr>
        <p:blipFill>
          <a:blip r:embed="rId2"/>
          <a:stretch>
            <a:fillRect/>
          </a:stretch>
        </p:blipFill>
        <p:spPr>
          <a:xfrm>
            <a:off x="8809843" y="86627"/>
            <a:ext cx="3616371" cy="7469893"/>
          </a:xfrm>
          <a:prstGeom prst="rect">
            <a:avLst/>
          </a:prstGeom>
        </p:spPr>
      </p:pic>
    </p:spTree>
    <p:extLst>
      <p:ext uri="{BB962C8B-B14F-4D97-AF65-F5344CB8AC3E}">
        <p14:creationId xmlns:p14="http://schemas.microsoft.com/office/powerpoint/2010/main" val="256297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3E7B4A37-9E0B-5B5A-342F-930BB03D7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F12DE-0CCF-7682-8697-067CBCA25371}"/>
              </a:ext>
            </a:extLst>
          </p:cNvPr>
          <p:cNvSpPr>
            <a:spLocks noGrp="1"/>
          </p:cNvSpPr>
          <p:nvPr>
            <p:ph type="title"/>
          </p:nvPr>
        </p:nvSpPr>
        <p:spPr>
          <a:xfrm>
            <a:off x="435864" y="246253"/>
            <a:ext cx="8297380" cy="1326514"/>
          </a:xfrm>
        </p:spPr>
        <p:txBody>
          <a:bodyPr>
            <a:normAutofit/>
          </a:bodyPr>
          <a:lstStyle/>
          <a:p>
            <a:r>
              <a:rPr lang="en-US" sz="3600" u="sng" dirty="0">
                <a:solidFill>
                  <a:schemeClr val="bg1"/>
                </a:solidFill>
              </a:rPr>
              <a:t>Conclusions:</a:t>
            </a:r>
            <a:endParaRPr lang="en-ZA" sz="3600" u="sng" dirty="0">
              <a:solidFill>
                <a:schemeClr val="bg1"/>
              </a:solidFill>
            </a:endParaRPr>
          </a:p>
        </p:txBody>
      </p:sp>
      <p:sp>
        <p:nvSpPr>
          <p:cNvPr id="3" name="Slide Number Placeholder 2">
            <a:extLst>
              <a:ext uri="{FF2B5EF4-FFF2-40B4-BE49-F238E27FC236}">
                <a16:creationId xmlns:a16="http://schemas.microsoft.com/office/drawing/2014/main" id="{D834D2EC-DE25-F099-FC25-9AEDB30CD37F}"/>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solidFill>
                  <a:schemeClr val="bg1"/>
                </a:solidFill>
              </a:rPr>
              <a:pPr/>
              <a:t>19</a:t>
            </a:fld>
            <a:endParaRPr lang="en-US" dirty="0">
              <a:solidFill>
                <a:schemeClr val="bg1"/>
              </a:solidFill>
            </a:endParaRPr>
          </a:p>
        </p:txBody>
      </p:sp>
      <p:sp>
        <p:nvSpPr>
          <p:cNvPr id="5" name="Rectangle 1">
            <a:extLst>
              <a:ext uri="{FF2B5EF4-FFF2-40B4-BE49-F238E27FC236}">
                <a16:creationId xmlns:a16="http://schemas.microsoft.com/office/drawing/2014/main" id="{16FF8D83-79CA-BD0D-3B7E-340F9E2FCD63}"/>
              </a:ext>
            </a:extLst>
          </p:cNvPr>
          <p:cNvSpPr>
            <a:spLocks noGrp="1" noChangeArrowheads="1"/>
          </p:cNvSpPr>
          <p:nvPr>
            <p:ph type="body" sz="quarter" idx="13"/>
          </p:nvPr>
        </p:nvSpPr>
        <p:spPr bwMode="auto">
          <a:xfrm>
            <a:off x="1385094" y="1893758"/>
            <a:ext cx="8927306"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32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Word Warrior' transforms Hangman into an epic battle, blending assembly programming with an engaging warrior vs. warlord theme.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32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Features like category selection, adjustable difficulty, and health/score tracking make it replay able and challenging.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32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ASCII art animations for the warlord add visual appeal. </a:t>
            </a:r>
          </a:p>
        </p:txBody>
      </p:sp>
    </p:spTree>
    <p:extLst>
      <p:ext uri="{BB962C8B-B14F-4D97-AF65-F5344CB8AC3E}">
        <p14:creationId xmlns:p14="http://schemas.microsoft.com/office/powerpoint/2010/main" val="2462323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solidFill>
                  <a:schemeClr val="bg1"/>
                </a:solidFill>
              </a:rPr>
              <a:t>GROUp members:</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1933954" y="1780064"/>
            <a:ext cx="8324089" cy="1956447"/>
          </a:xfrm>
        </p:spPr>
        <p:txBody>
          <a:bodyPr>
            <a:normAutofit/>
          </a:bodyPr>
          <a:lstStyle/>
          <a:p>
            <a:r>
              <a:rPr lang="en-US" sz="2400" dirty="0">
                <a:solidFill>
                  <a:schemeClr val="bg1"/>
                </a:solidFill>
              </a:rPr>
              <a:t>Sufwan Masood		       		 </a:t>
            </a:r>
            <a:r>
              <a:rPr lang="en-US" sz="2400" i="1" dirty="0">
                <a:solidFill>
                  <a:schemeClr val="bg1"/>
                </a:solidFill>
              </a:rPr>
              <a:t>2023-CS-710</a:t>
            </a:r>
          </a:p>
          <a:p>
            <a:r>
              <a:rPr lang="en-US" sz="2400" dirty="0">
                <a:solidFill>
                  <a:schemeClr val="bg1"/>
                </a:solidFill>
              </a:rPr>
              <a:t>Hamna Nasir            		             </a:t>
            </a:r>
            <a:r>
              <a:rPr lang="en-US" sz="2400" i="1" dirty="0">
                <a:solidFill>
                  <a:schemeClr val="bg1"/>
                </a:solidFill>
              </a:rPr>
              <a:t>2023-CS-714</a:t>
            </a:r>
          </a:p>
          <a:p>
            <a:r>
              <a:rPr lang="en-US" sz="2400" dirty="0">
                <a:solidFill>
                  <a:schemeClr val="bg1"/>
                </a:solidFill>
              </a:rPr>
              <a:t>Muhammad Abdul Rehman Wahla      	 </a:t>
            </a:r>
            <a:r>
              <a:rPr lang="en-US" sz="2400" i="1" dirty="0">
                <a:solidFill>
                  <a:schemeClr val="bg1"/>
                </a:solidFill>
              </a:rPr>
              <a:t>2023-CS-717</a:t>
            </a:r>
          </a:p>
          <a:p>
            <a:r>
              <a:rPr lang="en-US" sz="2400" dirty="0">
                <a:solidFill>
                  <a:schemeClr val="bg1"/>
                </a:solidFill>
              </a:rPr>
              <a:t>Mahnoor                                                     </a:t>
            </a:r>
            <a:r>
              <a:rPr lang="en-US" sz="2400" i="1" dirty="0">
                <a:solidFill>
                  <a:schemeClr val="bg1"/>
                </a:solidFill>
              </a:rPr>
              <a:t>2023-CS-732</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solidFill>
                  <a:schemeClr val="bg1"/>
                </a:solidFill>
              </a:rPr>
              <a:pPr/>
              <a:t>2</a:t>
            </a:fld>
            <a:endParaRPr lang="en-US" dirty="0">
              <a:solidFill>
                <a:schemeClr val="bg1"/>
              </a:solidFill>
            </a:endParaRPr>
          </a:p>
        </p:txBody>
      </p:sp>
      <p:sp>
        <p:nvSpPr>
          <p:cNvPr id="4" name="Title 1">
            <a:extLst>
              <a:ext uri="{FF2B5EF4-FFF2-40B4-BE49-F238E27FC236}">
                <a16:creationId xmlns:a16="http://schemas.microsoft.com/office/drawing/2014/main" id="{4DC4F693-8096-FDE8-1C73-9A60B348F7FE}"/>
              </a:ext>
            </a:extLst>
          </p:cNvPr>
          <p:cNvSpPr txBox="1">
            <a:spLocks/>
          </p:cNvSpPr>
          <p:nvPr/>
        </p:nvSpPr>
        <p:spPr>
          <a:xfrm>
            <a:off x="893064" y="3877175"/>
            <a:ext cx="8297380"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dirty="0">
                <a:solidFill>
                  <a:schemeClr val="bg1"/>
                </a:solidFill>
              </a:rPr>
              <a:t>Submitted to:</a:t>
            </a:r>
          </a:p>
        </p:txBody>
      </p:sp>
      <p:sp>
        <p:nvSpPr>
          <p:cNvPr id="5" name="Text Placeholder 6">
            <a:extLst>
              <a:ext uri="{FF2B5EF4-FFF2-40B4-BE49-F238E27FC236}">
                <a16:creationId xmlns:a16="http://schemas.microsoft.com/office/drawing/2014/main" id="{509706D2-0DDB-1AA4-CE3D-D91033D62F28}"/>
              </a:ext>
            </a:extLst>
          </p:cNvPr>
          <p:cNvSpPr txBox="1">
            <a:spLocks/>
          </p:cNvSpPr>
          <p:nvPr/>
        </p:nvSpPr>
        <p:spPr>
          <a:xfrm>
            <a:off x="2111754" y="5344353"/>
            <a:ext cx="8324089" cy="1956447"/>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4pPr>
            <a:lvl5pPr marL="21717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1" dirty="0">
                <a:solidFill>
                  <a:schemeClr val="bg1"/>
                </a:solidFill>
              </a:rPr>
              <a:t>Ms. Mairah Farooq</a:t>
            </a:r>
          </a:p>
        </p:txBody>
      </p:sp>
    </p:spTree>
    <p:extLst>
      <p:ext uri="{BB962C8B-B14F-4D97-AF65-F5344CB8AC3E}">
        <p14:creationId xmlns:p14="http://schemas.microsoft.com/office/powerpoint/2010/main" val="582749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3EB1A36-3C37-EEE6-2F2D-7D05B8B21607}"/>
              </a:ext>
            </a:extLst>
          </p:cNvPr>
          <p:cNvSpPr txBox="1">
            <a:spLocks/>
          </p:cNvSpPr>
          <p:nvPr/>
        </p:nvSpPr>
        <p:spPr>
          <a:xfrm>
            <a:off x="736600" y="3581400"/>
            <a:ext cx="9178543" cy="245884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5pPr>
            <a:lvl6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EF1C25"/>
                </a:solidFill>
                <a:latin typeface="MS Gothic" panose="020B0609070205080204" pitchFamily="49" charset="-128"/>
                <a:ea typeface="MS Gothic" panose="020B0609070205080204" pitchFamily="49" charset="-128"/>
              </a:rPr>
              <a:t>Sufwan Masood		       		 </a:t>
            </a:r>
            <a:endParaRPr lang="en-US" sz="2800" i="1" dirty="0">
              <a:solidFill>
                <a:srgbClr val="EF1C25"/>
              </a:solidFill>
              <a:latin typeface="MS Gothic" panose="020B0609070205080204" pitchFamily="49" charset="-128"/>
              <a:ea typeface="MS Gothic" panose="020B0609070205080204" pitchFamily="49" charset="-128"/>
            </a:endParaRPr>
          </a:p>
          <a:p>
            <a:r>
              <a:rPr lang="en-US" sz="2800" dirty="0">
                <a:solidFill>
                  <a:srgbClr val="EF1C25"/>
                </a:solidFill>
                <a:latin typeface="MS Gothic" panose="020B0609070205080204" pitchFamily="49" charset="-128"/>
                <a:ea typeface="MS Gothic" panose="020B0609070205080204" pitchFamily="49" charset="-128"/>
              </a:rPr>
              <a:t>Hamna Nasir            		                         </a:t>
            </a:r>
            <a:endParaRPr lang="en-US" sz="2800" i="1" dirty="0">
              <a:solidFill>
                <a:srgbClr val="EF1C25"/>
              </a:solidFill>
              <a:latin typeface="MS Gothic" panose="020B0609070205080204" pitchFamily="49" charset="-128"/>
              <a:ea typeface="MS Gothic" panose="020B0609070205080204" pitchFamily="49" charset="-128"/>
            </a:endParaRPr>
          </a:p>
          <a:p>
            <a:r>
              <a:rPr lang="en-US" sz="2800" dirty="0">
                <a:solidFill>
                  <a:srgbClr val="EF1C25"/>
                </a:solidFill>
                <a:latin typeface="MS Gothic" panose="020B0609070205080204" pitchFamily="49" charset="-128"/>
                <a:ea typeface="MS Gothic" panose="020B0609070205080204" pitchFamily="49" charset="-128"/>
              </a:rPr>
              <a:t>Muhammad Abdul Rehman Wahla      	 </a:t>
            </a:r>
            <a:endParaRPr lang="en-US" sz="2800" i="1" dirty="0">
              <a:solidFill>
                <a:srgbClr val="EF1C25"/>
              </a:solidFill>
              <a:latin typeface="MS Gothic" panose="020B0609070205080204" pitchFamily="49" charset="-128"/>
              <a:ea typeface="MS Gothic" panose="020B0609070205080204" pitchFamily="49" charset="-128"/>
            </a:endParaRPr>
          </a:p>
          <a:p>
            <a:r>
              <a:rPr lang="en-US" sz="2800" dirty="0">
                <a:solidFill>
                  <a:srgbClr val="EF1C25"/>
                </a:solidFill>
                <a:latin typeface="MS Gothic" panose="020B0609070205080204" pitchFamily="49" charset="-128"/>
                <a:ea typeface="MS Gothic" panose="020B0609070205080204" pitchFamily="49" charset="-128"/>
              </a:rPr>
              <a:t>Mahnoor                                                        </a:t>
            </a:r>
            <a:endParaRPr lang="en-US" sz="2800" i="1" dirty="0">
              <a:solidFill>
                <a:srgbClr val="EF1C25"/>
              </a:solidFill>
              <a:latin typeface="MS Gothic" panose="020B0609070205080204" pitchFamily="49" charset="-128"/>
              <a:ea typeface="MS Gothic" panose="020B0609070205080204" pitchFamily="49" charset="-128"/>
            </a:endParaRPr>
          </a:p>
        </p:txBody>
      </p:sp>
      <p:sp>
        <p:nvSpPr>
          <p:cNvPr id="8" name="Slide Number Placeholder 2">
            <a:extLst>
              <a:ext uri="{FF2B5EF4-FFF2-40B4-BE49-F238E27FC236}">
                <a16:creationId xmlns:a16="http://schemas.microsoft.com/office/drawing/2014/main" id="{5DA70E9E-B098-73FC-262D-751D6DE57955}"/>
              </a:ext>
            </a:extLst>
          </p:cNvPr>
          <p:cNvSpPr txBox="1">
            <a:spLocks/>
          </p:cNvSpPr>
          <p:nvPr/>
        </p:nvSpPr>
        <p:spPr>
          <a:xfrm>
            <a:off x="911352" y="6246622"/>
            <a:ext cx="26700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solidFill>
                  <a:schemeClr val="bg1"/>
                </a:solidFill>
              </a:rPr>
              <a:pPr/>
              <a:t>20</a:t>
            </a:fld>
            <a:endParaRPr lang="en-US" dirty="0">
              <a:solidFill>
                <a:schemeClr val="bg1"/>
              </a:solidFill>
            </a:endParaRPr>
          </a:p>
        </p:txBody>
      </p:sp>
      <p:pic>
        <p:nvPicPr>
          <p:cNvPr id="10" name="Picture 9">
            <a:extLst>
              <a:ext uri="{FF2B5EF4-FFF2-40B4-BE49-F238E27FC236}">
                <a16:creationId xmlns:a16="http://schemas.microsoft.com/office/drawing/2014/main" id="{CC10E675-2A81-A55E-F2A2-E5550E175E7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6007100" y="-546208"/>
            <a:ext cx="6184900" cy="7157955"/>
          </a:xfrm>
          <a:prstGeom prst="rect">
            <a:avLst/>
          </a:prstGeom>
        </p:spPr>
      </p:pic>
    </p:spTree>
    <p:extLst>
      <p:ext uri="{BB962C8B-B14F-4D97-AF65-F5344CB8AC3E}">
        <p14:creationId xmlns:p14="http://schemas.microsoft.com/office/powerpoint/2010/main" val="23999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1369347" y="339586"/>
            <a:ext cx="5864352" cy="1109605"/>
          </a:xfrm>
        </p:spPr>
        <p:txBody>
          <a:bodyPr/>
          <a:lstStyle/>
          <a:p>
            <a:r>
              <a:rPr lang="en-US" u="sng" dirty="0">
                <a:solidFill>
                  <a:schemeClr val="bg1"/>
                </a:solidFill>
              </a:rPr>
              <a:t>Problem statement</a:t>
            </a:r>
          </a:p>
        </p:txBody>
      </p:sp>
      <p:sp>
        <p:nvSpPr>
          <p:cNvPr id="5" name="Content Placeholder 3">
            <a:extLst>
              <a:ext uri="{FF2B5EF4-FFF2-40B4-BE49-F238E27FC236}">
                <a16:creationId xmlns:a16="http://schemas.microsoft.com/office/drawing/2014/main" id="{EB4BED8F-221D-2DD6-27BE-7CC3476F2AC2}"/>
              </a:ext>
            </a:extLst>
          </p:cNvPr>
          <p:cNvSpPr txBox="1">
            <a:spLocks/>
          </p:cNvSpPr>
          <p:nvPr/>
        </p:nvSpPr>
        <p:spPr>
          <a:xfrm>
            <a:off x="1201875" y="2113032"/>
            <a:ext cx="9880255" cy="3687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6" name="Content Placeholder 3">
            <a:extLst>
              <a:ext uri="{FF2B5EF4-FFF2-40B4-BE49-F238E27FC236}">
                <a16:creationId xmlns:a16="http://schemas.microsoft.com/office/drawing/2014/main" id="{F46A70A8-4566-63EE-CFE2-3A04FB579A91}"/>
              </a:ext>
            </a:extLst>
          </p:cNvPr>
          <p:cNvSpPr txBox="1">
            <a:spLocks/>
          </p:cNvSpPr>
          <p:nvPr/>
        </p:nvSpPr>
        <p:spPr>
          <a:xfrm>
            <a:off x="2619858" y="1824797"/>
            <a:ext cx="7597567" cy="3687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i="1" dirty="0">
                <a:solidFill>
                  <a:schemeClr val="bg1"/>
                </a:solidFill>
              </a:rPr>
              <a:t>“Traditional Hangman is too basic and unengaging for modern learners. Word Warrior' offers a themed experience with adjustable difficulty (Easy, Medium, Hard).</a:t>
            </a:r>
            <a:br>
              <a:rPr lang="en-US" sz="3200" i="1" dirty="0">
                <a:solidFill>
                  <a:schemeClr val="bg1"/>
                </a:solidFill>
              </a:rPr>
            </a:br>
            <a:r>
              <a:rPr lang="en-US" sz="3200" i="1" dirty="0">
                <a:solidFill>
                  <a:schemeClr val="bg1"/>
                </a:solidFill>
              </a:rPr>
              <a:t>It delivers practical IA-32 programming practice in a fun, challenging way.”</a:t>
            </a:r>
          </a:p>
          <a:p>
            <a:pPr marL="0" indent="0">
              <a:buNone/>
            </a:pPr>
            <a:endParaRPr lang="en-US" dirty="0">
              <a:solidFill>
                <a:schemeClr val="bg1"/>
              </a:solidFill>
            </a:endParaRPr>
          </a:p>
        </p:txBody>
      </p:sp>
      <p:sp>
        <p:nvSpPr>
          <p:cNvPr id="7" name="Slide Number Placeholder 2">
            <a:extLst>
              <a:ext uri="{FF2B5EF4-FFF2-40B4-BE49-F238E27FC236}">
                <a16:creationId xmlns:a16="http://schemas.microsoft.com/office/drawing/2014/main" id="{72B49B02-AC5C-B4E9-117D-A50D1D43632E}"/>
              </a:ext>
            </a:extLst>
          </p:cNvPr>
          <p:cNvSpPr txBox="1">
            <a:spLocks/>
          </p:cNvSpPr>
          <p:nvPr/>
        </p:nvSpPr>
        <p:spPr>
          <a:xfrm>
            <a:off x="911352" y="6246622"/>
            <a:ext cx="26700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solidFill>
                  <a:schemeClr val="bg1"/>
                </a:solidFill>
              </a:rPr>
              <a:pPr/>
              <a:t>3</a:t>
            </a:fld>
            <a:endParaRPr lang="en-US" dirty="0">
              <a:solidFill>
                <a:schemeClr val="bg1"/>
              </a:solidFill>
            </a:endParaRPr>
          </a:p>
        </p:txBody>
      </p:sp>
      <p:sp>
        <p:nvSpPr>
          <p:cNvPr id="4" name="Rectangle 3">
            <a:extLst>
              <a:ext uri="{FF2B5EF4-FFF2-40B4-BE49-F238E27FC236}">
                <a16:creationId xmlns:a16="http://schemas.microsoft.com/office/drawing/2014/main" id="{C3ED63C0-CE62-F67E-C87A-61B02776C59C}"/>
              </a:ext>
            </a:extLst>
          </p:cNvPr>
          <p:cNvSpPr/>
          <p:nvPr/>
        </p:nvSpPr>
        <p:spPr>
          <a:xfrm>
            <a:off x="0" y="6542878"/>
            <a:ext cx="7969718" cy="445827"/>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endParaRPr>
          </a:p>
        </p:txBody>
      </p:sp>
    </p:spTree>
    <p:extLst>
      <p:ext uri="{BB962C8B-B14F-4D97-AF65-F5344CB8AC3E}">
        <p14:creationId xmlns:p14="http://schemas.microsoft.com/office/powerpoint/2010/main" val="3786907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93988FA-88EF-5DBC-CCE2-CB042EEFBA22}"/>
              </a:ext>
            </a:extLst>
          </p:cNvPr>
          <p:cNvPicPr>
            <a:picLocks noChangeAspect="1"/>
          </p:cNvPicPr>
          <p:nvPr/>
        </p:nvPicPr>
        <p:blipFill>
          <a:blip r:embed="rId2"/>
          <a:stretch>
            <a:fillRect/>
          </a:stretch>
        </p:blipFill>
        <p:spPr>
          <a:xfrm flipH="1">
            <a:off x="0" y="705313"/>
            <a:ext cx="2987294" cy="6505225"/>
          </a:xfrm>
          <a:prstGeom prst="rect">
            <a:avLst/>
          </a:prstGeom>
        </p:spPr>
      </p:pic>
      <p:sp>
        <p:nvSpPr>
          <p:cNvPr id="6" name="Title 1">
            <a:extLst>
              <a:ext uri="{FF2B5EF4-FFF2-40B4-BE49-F238E27FC236}">
                <a16:creationId xmlns:a16="http://schemas.microsoft.com/office/drawing/2014/main" id="{13C1970A-B3D5-9CD7-0EA9-4E303023001A}"/>
              </a:ext>
            </a:extLst>
          </p:cNvPr>
          <p:cNvSpPr>
            <a:spLocks noGrp="1"/>
          </p:cNvSpPr>
          <p:nvPr>
            <p:ph type="title"/>
          </p:nvPr>
        </p:nvSpPr>
        <p:spPr>
          <a:xfrm>
            <a:off x="3151761" y="386801"/>
            <a:ext cx="5641897" cy="899671"/>
          </a:xfrm>
        </p:spPr>
        <p:txBody>
          <a:bodyPr>
            <a:normAutofit/>
          </a:bodyPr>
          <a:lstStyle/>
          <a:p>
            <a:r>
              <a:rPr lang="en-US" sz="3600" u="sng" dirty="0">
                <a:solidFill>
                  <a:schemeClr val="bg1"/>
                </a:solidFill>
              </a:rPr>
              <a:t>Objectives:</a:t>
            </a:r>
            <a:endParaRPr lang="en-ZA" sz="3600" u="sng" dirty="0">
              <a:solidFill>
                <a:schemeClr val="bg1"/>
              </a:solidFill>
            </a:endParaRPr>
          </a:p>
        </p:txBody>
      </p:sp>
      <p:sp>
        <p:nvSpPr>
          <p:cNvPr id="7" name="Rectangle 1">
            <a:extLst>
              <a:ext uri="{FF2B5EF4-FFF2-40B4-BE49-F238E27FC236}">
                <a16:creationId xmlns:a16="http://schemas.microsoft.com/office/drawing/2014/main" id="{A3D42514-084B-AFCA-978C-F6F95B55A20A}"/>
              </a:ext>
            </a:extLst>
          </p:cNvPr>
          <p:cNvSpPr txBox="1">
            <a:spLocks noChangeArrowheads="1"/>
          </p:cNvSpPr>
          <p:nvPr/>
        </p:nvSpPr>
        <p:spPr bwMode="auto">
          <a:xfrm>
            <a:off x="3898646" y="1286472"/>
            <a:ext cx="7092329" cy="654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6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0" fontAlgn="base" hangingPunct="0">
              <a:lnSpc>
                <a:spcPct val="100000"/>
              </a:lnSpc>
              <a:spcBef>
                <a:spcPct val="0"/>
              </a:spcBef>
              <a:spcAft>
                <a:spcPct val="0"/>
              </a:spcAft>
              <a:buFont typeface="Wingdings" panose="05000000000000000000" pitchFamily="2" charset="2"/>
              <a:buChar char="Ø"/>
            </a:pPr>
            <a:endParaRPr lang="en-US" altLang="en-US" sz="1800" dirty="0">
              <a:solidFill>
                <a:schemeClr val="bg1"/>
              </a:solidFill>
              <a:latin typeface="Arial" panose="020B0604020202020204" pitchFamily="34" charset="0"/>
            </a:endParaRPr>
          </a:p>
          <a:p>
            <a:pPr marL="457200" indent="-457200" eaLnBrk="0" fontAlgn="base" hangingPunct="0">
              <a:lnSpc>
                <a:spcPct val="100000"/>
              </a:lnSpc>
              <a:spcBef>
                <a:spcPct val="0"/>
              </a:spcBef>
              <a:spcAft>
                <a:spcPct val="0"/>
              </a:spcAft>
              <a:buFont typeface="Wingdings" panose="05000000000000000000" pitchFamily="2" charset="2"/>
              <a:buChar char="Ø"/>
            </a:pPr>
            <a:r>
              <a:rPr lang="en-US" altLang="en-US" sz="3200" i="1" dirty="0">
                <a:solidFill>
                  <a:schemeClr val="bg1"/>
                </a:solidFill>
                <a:latin typeface="Arial" panose="020B0604020202020204" pitchFamily="34" charset="0"/>
              </a:rPr>
              <a:t>Create "Word Warrior," an IA-32 assembly game using Irvine32, themed as a warrior vs. warlord battle. </a:t>
            </a:r>
          </a:p>
          <a:p>
            <a:pPr marL="457200" indent="-457200" eaLnBrk="0" fontAlgn="base" hangingPunct="0">
              <a:lnSpc>
                <a:spcPct val="100000"/>
              </a:lnSpc>
              <a:spcBef>
                <a:spcPct val="0"/>
              </a:spcBef>
              <a:spcAft>
                <a:spcPct val="0"/>
              </a:spcAft>
              <a:buFont typeface="Wingdings" panose="05000000000000000000" pitchFamily="2" charset="2"/>
              <a:buChar char="Ø"/>
            </a:pPr>
            <a:r>
              <a:rPr lang="en-US" altLang="en-US" sz="3200" i="1" dirty="0">
                <a:solidFill>
                  <a:schemeClr val="bg1"/>
                </a:solidFill>
                <a:latin typeface="Arial" panose="020B0604020202020204" pitchFamily="34" charset="0"/>
              </a:rPr>
              <a:t>Implement word categories (e.g., Weapons, Enemies, Spells etc.) and difficulty levels: </a:t>
            </a:r>
          </a:p>
          <a:p>
            <a:pPr marL="457200" indent="-457200" eaLnBrk="0" fontAlgn="base" hangingPunct="0">
              <a:lnSpc>
                <a:spcPct val="100000"/>
              </a:lnSpc>
              <a:spcBef>
                <a:spcPct val="0"/>
              </a:spcBef>
              <a:spcAft>
                <a:spcPct val="0"/>
              </a:spcAft>
            </a:pPr>
            <a:r>
              <a:rPr lang="en-US" altLang="en-US" sz="3200" i="1" dirty="0">
                <a:solidFill>
                  <a:schemeClr val="bg1"/>
                </a:solidFill>
                <a:latin typeface="Arial" panose="020B0604020202020204" pitchFamily="34" charset="0"/>
              </a:rPr>
              <a:t>   Easy: Warrior starts with 6 HP </a:t>
            </a:r>
          </a:p>
          <a:p>
            <a:pPr marL="457200" indent="-457200" eaLnBrk="0" fontAlgn="base" hangingPunct="0">
              <a:buSzPts val="3200"/>
            </a:pPr>
            <a:r>
              <a:rPr lang="en-US" sz="3200" i="1" dirty="0">
                <a:solidFill>
                  <a:schemeClr val="bg1"/>
                </a:solidFill>
                <a:latin typeface="Arial" panose="020B0604020202020204" pitchFamily="34" charset="0"/>
              </a:rPr>
              <a:t>  Medium: Warrior starts with 4 HP </a:t>
            </a:r>
            <a:endParaRPr lang="en-US" sz="3200" dirty="0">
              <a:solidFill>
                <a:schemeClr val="bg1"/>
              </a:solidFill>
            </a:endParaRPr>
          </a:p>
          <a:p>
            <a:pPr marL="457200" indent="-457200" eaLnBrk="0" fontAlgn="base" hangingPunct="0"/>
            <a:r>
              <a:rPr lang="en-US" sz="3200" i="1" dirty="0">
                <a:solidFill>
                  <a:schemeClr val="bg1"/>
                </a:solidFill>
                <a:latin typeface="Arial" panose="020B0604020202020204" pitchFamily="34" charset="0"/>
              </a:rPr>
              <a:t>  Hard: Warrior starts with 2 HP</a:t>
            </a:r>
            <a:endParaRPr lang="en-US" sz="3200" dirty="0">
              <a:solidFill>
                <a:schemeClr val="bg1"/>
              </a:solidFill>
            </a:endParaRPr>
          </a:p>
          <a:p>
            <a:pPr marL="457200" indent="-457200" eaLnBrk="0" fontAlgn="base" hangingPunct="0">
              <a:lnSpc>
                <a:spcPct val="100000"/>
              </a:lnSpc>
              <a:spcBef>
                <a:spcPct val="0"/>
              </a:spcBef>
              <a:spcAft>
                <a:spcPct val="0"/>
              </a:spcAft>
              <a:buFont typeface="Wingdings" panose="05000000000000000000" pitchFamily="2" charset="2"/>
              <a:buChar char="Ø"/>
            </a:pPr>
            <a:endParaRPr lang="en-US" altLang="en-US" sz="3200" i="1" dirty="0">
              <a:solidFill>
                <a:schemeClr val="bg1"/>
              </a:solidFill>
              <a:latin typeface="Arial" panose="020B0604020202020204" pitchFamily="34" charset="0"/>
            </a:endParaRPr>
          </a:p>
          <a:p>
            <a:pPr marL="285750" indent="-285750" eaLnBrk="0" fontAlgn="base" hangingPunct="0">
              <a:lnSpc>
                <a:spcPct val="100000"/>
              </a:lnSpc>
              <a:spcBef>
                <a:spcPct val="0"/>
              </a:spcBef>
              <a:spcAft>
                <a:spcPct val="0"/>
              </a:spcAft>
              <a:buFont typeface="Wingdings" panose="05000000000000000000" pitchFamily="2" charset="2"/>
              <a:buChar char="Ø"/>
            </a:pPr>
            <a:endParaRPr lang="en-US" altLang="en-US" sz="1800" dirty="0">
              <a:solidFill>
                <a:schemeClr val="bg1"/>
              </a:solidFill>
              <a:latin typeface="Arial" panose="020B0604020202020204" pitchFamily="34" charset="0"/>
            </a:endParaRPr>
          </a:p>
          <a:p>
            <a:pPr marL="285750" indent="-285750" eaLnBrk="0" fontAlgn="base" hangingPunct="0">
              <a:lnSpc>
                <a:spcPct val="100000"/>
              </a:lnSpc>
              <a:spcBef>
                <a:spcPct val="0"/>
              </a:spcBef>
              <a:spcAft>
                <a:spcPct val="0"/>
              </a:spcAft>
              <a:buFont typeface="Wingdings" panose="05000000000000000000" pitchFamily="2" charset="2"/>
              <a:buChar char="Ø"/>
            </a:pPr>
            <a:endParaRPr lang="en-US" altLang="en-US" sz="1800" dirty="0">
              <a:solidFill>
                <a:schemeClr val="bg1"/>
              </a:solidFill>
              <a:latin typeface="Arial" panose="020B0604020202020204" pitchFamily="34" charset="0"/>
            </a:endParaRPr>
          </a:p>
        </p:txBody>
      </p:sp>
      <p:sp>
        <p:nvSpPr>
          <p:cNvPr id="8" name="Rectangle 3">
            <a:extLst>
              <a:ext uri="{FF2B5EF4-FFF2-40B4-BE49-F238E27FC236}">
                <a16:creationId xmlns:a16="http://schemas.microsoft.com/office/drawing/2014/main" id="{12C328C4-B426-C2EA-97C4-218F30299DF6}"/>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t>
            </a:r>
          </a:p>
        </p:txBody>
      </p:sp>
      <p:sp>
        <p:nvSpPr>
          <p:cNvPr id="9" name="Slide Number Placeholder 2">
            <a:extLst>
              <a:ext uri="{FF2B5EF4-FFF2-40B4-BE49-F238E27FC236}">
                <a16:creationId xmlns:a16="http://schemas.microsoft.com/office/drawing/2014/main" id="{60F93A64-07F0-9EC3-DE26-AF2EF21F4047}"/>
              </a:ext>
            </a:extLst>
          </p:cNvPr>
          <p:cNvSpPr txBox="1">
            <a:spLocks/>
          </p:cNvSpPr>
          <p:nvPr/>
        </p:nvSpPr>
        <p:spPr>
          <a:xfrm>
            <a:off x="911352" y="6246622"/>
            <a:ext cx="26700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solidFill>
                  <a:schemeClr val="bg1"/>
                </a:solidFill>
              </a:rPr>
              <a:pPr/>
              <a:t>4</a:t>
            </a:fld>
            <a:endParaRPr lang="en-US" dirty="0">
              <a:solidFill>
                <a:schemeClr val="bg1"/>
              </a:solidFill>
            </a:endParaRPr>
          </a:p>
        </p:txBody>
      </p:sp>
    </p:spTree>
    <p:extLst>
      <p:ext uri="{BB962C8B-B14F-4D97-AF65-F5344CB8AC3E}">
        <p14:creationId xmlns:p14="http://schemas.microsoft.com/office/powerpoint/2010/main" val="1009166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20B3CF54-D5F9-14A7-E65C-BA19BC19C1AB}"/>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DA3DFEC0-0489-3EAB-2E9F-D0077F5E90C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Lst>
          </a:blip>
          <a:stretch>
            <a:fillRect/>
          </a:stretch>
        </p:blipFill>
        <p:spPr>
          <a:xfrm>
            <a:off x="6553249" y="-349766"/>
            <a:ext cx="6482124" cy="7911490"/>
          </a:xfrm>
          <a:prstGeom prst="rect">
            <a:avLst/>
          </a:prstGeom>
          <a:effectLst>
            <a:outerShdw blurRad="50800" dist="50800" dir="5400000" algn="ctr" rotWithShape="0">
              <a:srgbClr val="000000">
                <a:alpha val="33000"/>
              </a:srgbClr>
            </a:outerShdw>
            <a:softEdge rad="596900"/>
          </a:effectLst>
        </p:spPr>
      </p:pic>
      <p:sp>
        <p:nvSpPr>
          <p:cNvPr id="3" name="Title 1">
            <a:extLst>
              <a:ext uri="{FF2B5EF4-FFF2-40B4-BE49-F238E27FC236}">
                <a16:creationId xmlns:a16="http://schemas.microsoft.com/office/drawing/2014/main" id="{0D63BF1B-EB89-EB22-CF4E-E4536575609E}"/>
              </a:ext>
            </a:extLst>
          </p:cNvPr>
          <p:cNvSpPr>
            <a:spLocks noGrp="1"/>
          </p:cNvSpPr>
          <p:nvPr>
            <p:ph type="title"/>
          </p:nvPr>
        </p:nvSpPr>
        <p:spPr>
          <a:xfrm>
            <a:off x="592561" y="196301"/>
            <a:ext cx="5641897" cy="899671"/>
          </a:xfrm>
        </p:spPr>
        <p:txBody>
          <a:bodyPr>
            <a:normAutofit/>
          </a:bodyPr>
          <a:lstStyle/>
          <a:p>
            <a:r>
              <a:rPr lang="en-US" sz="4400" u="sng" dirty="0">
                <a:solidFill>
                  <a:schemeClr val="bg1"/>
                </a:solidFill>
              </a:rPr>
              <a:t>Objectives :</a:t>
            </a:r>
            <a:endParaRPr lang="en-ZA" sz="4400" u="sng" dirty="0">
              <a:solidFill>
                <a:schemeClr val="bg1"/>
              </a:solidFill>
            </a:endParaRPr>
          </a:p>
        </p:txBody>
      </p:sp>
      <p:sp>
        <p:nvSpPr>
          <p:cNvPr id="4" name="Rectangle 1">
            <a:extLst>
              <a:ext uri="{FF2B5EF4-FFF2-40B4-BE49-F238E27FC236}">
                <a16:creationId xmlns:a16="http://schemas.microsoft.com/office/drawing/2014/main" id="{585D3DB6-6416-C28C-7589-D799C9BC4985}"/>
              </a:ext>
            </a:extLst>
          </p:cNvPr>
          <p:cNvSpPr txBox="1">
            <a:spLocks noChangeArrowheads="1"/>
          </p:cNvSpPr>
          <p:nvPr/>
        </p:nvSpPr>
        <p:spPr bwMode="auto">
          <a:xfrm>
            <a:off x="592561" y="943715"/>
            <a:ext cx="8348997" cy="6211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Ø"/>
            </a:pPr>
            <a:endParaRPr lang="en-US" altLang="en-US" sz="3200" dirty="0">
              <a:solidFill>
                <a:schemeClr val="bg1"/>
              </a:solidFill>
              <a:latin typeface="Arial" panose="020B0604020202020204" pitchFamily="34" charset="0"/>
            </a:endParaRPr>
          </a:p>
          <a:p>
            <a:pPr marR="0" algn="l" rtl="0" eaLnBrk="0" fontAlgn="base" latinLnBrk="0" hangingPunct="0">
              <a:buClrTx/>
              <a:buSzPts val="2000"/>
              <a:buFont typeface="Wingdings" panose="05000000000000000000" pitchFamily="2" charset="2"/>
              <a:buChar char="Ø"/>
            </a:pPr>
            <a:r>
              <a:rPr lang="en-US" sz="3200" b="0" i="0" kern="1200" baseline="0" dirty="0">
                <a:ln>
                  <a:noFill/>
                </a:ln>
                <a:solidFill>
                  <a:schemeClr val="bg1"/>
                </a:solidFill>
                <a:effectLst/>
                <a:latin typeface="Arial" panose="020B0604020202020204" pitchFamily="34" charset="0"/>
              </a:rPr>
              <a:t> Correct guesses damage the warlord (e.g., "A mighty blow!"). </a:t>
            </a:r>
            <a:endParaRPr lang="en-US" sz="3200" dirty="0">
              <a:solidFill>
                <a:schemeClr val="bg1"/>
              </a:solidFill>
              <a:effectLst/>
            </a:endParaRPr>
          </a:p>
          <a:p>
            <a:pPr marR="0" algn="l" rtl="0" eaLnBrk="0" fontAlgn="base" latinLnBrk="0" hangingPunct="0">
              <a:buFont typeface="Wingdings" panose="05000000000000000000" pitchFamily="2" charset="2"/>
              <a:buChar char="Ø"/>
            </a:pPr>
            <a:r>
              <a:rPr lang="en-US" sz="3200" b="0" i="0" kern="1200" baseline="0" dirty="0">
                <a:ln>
                  <a:noFill/>
                </a:ln>
                <a:solidFill>
                  <a:schemeClr val="bg1"/>
                </a:solidFill>
                <a:effectLst/>
                <a:latin typeface="Arial" panose="020B0604020202020204" pitchFamily="34" charset="0"/>
                <a:ea typeface="+mn-ea"/>
                <a:cs typeface="+mn-cs"/>
              </a:rPr>
              <a:t> Wrong guesses wound the warrior (e.g., "The enemy strikes!"). </a:t>
            </a:r>
          </a:p>
          <a:p>
            <a:pPr marR="0" algn="l" rtl="0" eaLnBrk="0" fontAlgn="base" latinLnBrk="0" hangingPunct="0">
              <a:buFont typeface="Wingdings" panose="05000000000000000000" pitchFamily="2" charset="2"/>
              <a:buChar char="Ø"/>
            </a:pPr>
            <a:r>
              <a:rPr lang="en-US" sz="3200" b="0" i="0" kern="1200" baseline="0" dirty="0">
                <a:ln>
                  <a:noFill/>
                </a:ln>
                <a:solidFill>
                  <a:schemeClr val="bg1"/>
                </a:solidFill>
                <a:effectLst/>
                <a:latin typeface="Arial" panose="020B0604020202020204" pitchFamily="34" charset="0"/>
              </a:rPr>
              <a:t> Use ASCII art animations to visualize the warlord’s state (e.g., full health vs. defeated). </a:t>
            </a:r>
            <a:endParaRPr lang="en-US" sz="3200" dirty="0">
              <a:solidFill>
                <a:schemeClr val="bg1"/>
              </a:solidFill>
              <a:effectLst/>
            </a:endParaRPr>
          </a:p>
          <a:p>
            <a:pPr marR="0" algn="l" rtl="0" eaLnBrk="0" fontAlgn="base" latinLnBrk="0" hangingPunct="0">
              <a:buFont typeface="Wingdings" panose="05000000000000000000" pitchFamily="2" charset="2"/>
              <a:buChar char="Ø"/>
            </a:pPr>
            <a:r>
              <a:rPr lang="en-US" sz="3200" b="0" i="0" kern="1200" baseline="0" dirty="0">
                <a:ln>
                  <a:noFill/>
                </a:ln>
                <a:solidFill>
                  <a:schemeClr val="bg1"/>
                </a:solidFill>
                <a:effectLst/>
                <a:latin typeface="Arial" panose="020B0604020202020204" pitchFamily="34" charset="0"/>
              </a:rPr>
              <a:t> Showcase assembly skills: string handling, user input, loops, and conditional branching</a:t>
            </a:r>
            <a:endParaRPr lang="en-US" sz="3200" dirty="0">
              <a:solidFill>
                <a:schemeClr val="bg1"/>
              </a:solidFill>
              <a:effectLst/>
            </a:endParaRPr>
          </a:p>
          <a:p>
            <a:pPr marR="0" algn="l" rtl="0" eaLnBrk="0" fontAlgn="base" latinLnBrk="0" hangingPunct="0">
              <a:buFont typeface="Wingdings" panose="05000000000000000000" pitchFamily="2" charset="2"/>
              <a:buChar char="Ø"/>
            </a:pPr>
            <a:endParaRPr lang="en-US" sz="3200" dirty="0">
              <a:solidFill>
                <a:schemeClr val="bg1"/>
              </a:solidFill>
              <a:effectLst/>
            </a:endParaRPr>
          </a:p>
          <a:p>
            <a:pPr eaLnBrk="0" fontAlgn="base" hangingPunct="0">
              <a:lnSpc>
                <a:spcPct val="100000"/>
              </a:lnSpc>
              <a:spcBef>
                <a:spcPct val="0"/>
              </a:spcBef>
              <a:spcAft>
                <a:spcPct val="0"/>
              </a:spcAft>
              <a:buFont typeface="Wingdings" panose="05000000000000000000" pitchFamily="2" charset="2"/>
              <a:buChar char="Ø"/>
            </a:pPr>
            <a:endParaRPr lang="en-US" altLang="en-US" sz="1800" dirty="0">
              <a:solidFill>
                <a:schemeClr val="bg1"/>
              </a:solidFill>
              <a:latin typeface="Arial" panose="020B0604020202020204" pitchFamily="34" charset="0"/>
            </a:endParaRPr>
          </a:p>
          <a:p>
            <a:pPr eaLnBrk="0" fontAlgn="base" hangingPunct="0">
              <a:lnSpc>
                <a:spcPct val="100000"/>
              </a:lnSpc>
              <a:spcBef>
                <a:spcPct val="0"/>
              </a:spcBef>
              <a:spcAft>
                <a:spcPct val="0"/>
              </a:spcAft>
              <a:buFont typeface="Wingdings" panose="05000000000000000000" pitchFamily="2" charset="2"/>
              <a:buChar char="Ø"/>
            </a:pPr>
            <a:endParaRPr lang="en-US" altLang="en-US" sz="1800" dirty="0">
              <a:solidFill>
                <a:schemeClr val="bg1"/>
              </a:solidFill>
              <a:latin typeface="Arial" panose="020B0604020202020204" pitchFamily="34" charset="0"/>
            </a:endParaRPr>
          </a:p>
        </p:txBody>
      </p:sp>
      <p:sp>
        <p:nvSpPr>
          <p:cNvPr id="5" name="Rectangle 3">
            <a:extLst>
              <a:ext uri="{FF2B5EF4-FFF2-40B4-BE49-F238E27FC236}">
                <a16:creationId xmlns:a16="http://schemas.microsoft.com/office/drawing/2014/main" id="{C33744A7-D421-E2E8-3E65-FD480F71A343}"/>
              </a:ext>
            </a:extLst>
          </p:cNvPr>
          <p:cNvSpPr>
            <a:spLocks noChangeArrowheads="1"/>
          </p:cNvSpPr>
          <p:nvPr/>
        </p:nvSpPr>
        <p:spPr bwMode="auto">
          <a:xfrm>
            <a:off x="-2869568" y="-3497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t>
            </a:r>
          </a:p>
        </p:txBody>
      </p:sp>
      <p:sp>
        <p:nvSpPr>
          <p:cNvPr id="10" name="Slide Number Placeholder 14">
            <a:extLst>
              <a:ext uri="{FF2B5EF4-FFF2-40B4-BE49-F238E27FC236}">
                <a16:creationId xmlns:a16="http://schemas.microsoft.com/office/drawing/2014/main" id="{29026D47-F766-56A0-293D-095EB5CA8B92}"/>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solidFill>
                  <a:schemeClr val="bg1"/>
                </a:solidFill>
              </a:rPr>
              <a:pPr/>
              <a:t>5</a:t>
            </a:fld>
            <a:endParaRPr lang="en-US" dirty="0">
              <a:solidFill>
                <a:schemeClr val="bg1"/>
              </a:solidFill>
            </a:endParaRPr>
          </a:p>
        </p:txBody>
      </p:sp>
    </p:spTree>
    <p:extLst>
      <p:ext uri="{BB962C8B-B14F-4D97-AF65-F5344CB8AC3E}">
        <p14:creationId xmlns:p14="http://schemas.microsoft.com/office/powerpoint/2010/main" val="15667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54969D82-BCDD-FE2F-4453-6C6DAA207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8D5E8-A409-DDC9-F994-31D9A6C10586}"/>
              </a:ext>
            </a:extLst>
          </p:cNvPr>
          <p:cNvSpPr>
            <a:spLocks noGrp="1"/>
          </p:cNvSpPr>
          <p:nvPr>
            <p:ph type="title"/>
          </p:nvPr>
        </p:nvSpPr>
        <p:spPr>
          <a:xfrm>
            <a:off x="565150" y="-152754"/>
            <a:ext cx="8638253" cy="1109605"/>
          </a:xfrm>
        </p:spPr>
        <p:txBody>
          <a:bodyPr>
            <a:normAutofit/>
          </a:bodyPr>
          <a:lstStyle/>
          <a:p>
            <a:r>
              <a:rPr lang="en-US" u="sng" dirty="0">
                <a:solidFill>
                  <a:schemeClr val="bg1"/>
                </a:solidFill>
              </a:rPr>
              <a:t>Methodology</a:t>
            </a:r>
          </a:p>
        </p:txBody>
      </p:sp>
      <p:sp>
        <p:nvSpPr>
          <p:cNvPr id="5" name="Content Placeholder 3">
            <a:extLst>
              <a:ext uri="{FF2B5EF4-FFF2-40B4-BE49-F238E27FC236}">
                <a16:creationId xmlns:a16="http://schemas.microsoft.com/office/drawing/2014/main" id="{CA2B8375-D18B-3292-2BBD-C3AB910CCE40}"/>
              </a:ext>
            </a:extLst>
          </p:cNvPr>
          <p:cNvSpPr txBox="1">
            <a:spLocks/>
          </p:cNvSpPr>
          <p:nvPr/>
        </p:nvSpPr>
        <p:spPr>
          <a:xfrm>
            <a:off x="1201875" y="2113032"/>
            <a:ext cx="9880255" cy="3687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6" name="Content Placeholder 3">
            <a:extLst>
              <a:ext uri="{FF2B5EF4-FFF2-40B4-BE49-F238E27FC236}">
                <a16:creationId xmlns:a16="http://schemas.microsoft.com/office/drawing/2014/main" id="{BC119244-7FC3-8137-0B98-200B6AFA594D}"/>
              </a:ext>
            </a:extLst>
          </p:cNvPr>
          <p:cNvSpPr txBox="1">
            <a:spLocks/>
          </p:cNvSpPr>
          <p:nvPr/>
        </p:nvSpPr>
        <p:spPr>
          <a:xfrm>
            <a:off x="565150" y="1104979"/>
            <a:ext cx="11061700" cy="46480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latin typeface="Arial" panose="020B0604020202020204" pitchFamily="34" charset="0"/>
                <a:cs typeface="Arial" panose="020B0604020202020204" pitchFamily="34" charset="0"/>
              </a:rPr>
              <a:t>Requirements gathering focused on gameplay mechanics    and visual aesthetics</a:t>
            </a:r>
          </a:p>
          <a:p>
            <a:r>
              <a:rPr lang="en-US" sz="3000" dirty="0">
                <a:solidFill>
                  <a:schemeClr val="bg1"/>
                </a:solidFill>
                <a:latin typeface="Arial" panose="020B0604020202020204" pitchFamily="34" charset="0"/>
                <a:cs typeface="Arial" panose="020B0604020202020204" pitchFamily="34" charset="0"/>
              </a:rPr>
              <a:t>Modular Procedure design approach with independent procedures for maintainability</a:t>
            </a:r>
          </a:p>
          <a:p>
            <a:r>
              <a:rPr lang="en-US" sz="3000" dirty="0">
                <a:solidFill>
                  <a:schemeClr val="bg1"/>
                </a:solidFill>
                <a:latin typeface="Arial" panose="020B0604020202020204" pitchFamily="34" charset="0"/>
                <a:cs typeface="Arial" panose="020B0604020202020204" pitchFamily="34" charset="0"/>
              </a:rPr>
              <a:t>Incremental implementation starting with core word-handling engine</a:t>
            </a:r>
          </a:p>
          <a:p>
            <a:r>
              <a:rPr lang="en-US" sz="3000" dirty="0">
                <a:solidFill>
                  <a:schemeClr val="bg1"/>
                </a:solidFill>
                <a:latin typeface="Arial" panose="020B0604020202020204" pitchFamily="34" charset="0"/>
                <a:cs typeface="Arial" panose="020B0604020202020204" pitchFamily="34" charset="0"/>
              </a:rPr>
              <a:t>Systematic testing from unit procedures to complete gameplay cycles</a:t>
            </a:r>
          </a:p>
          <a:p>
            <a:r>
              <a:rPr lang="en-US" sz="3000" dirty="0">
                <a:solidFill>
                  <a:schemeClr val="bg1"/>
                </a:solidFill>
                <a:latin typeface="Arial" panose="020B0604020202020204" pitchFamily="34" charset="0"/>
                <a:cs typeface="Arial" panose="020B0604020202020204" pitchFamily="34" charset="0"/>
              </a:rPr>
              <a:t>Memory and performance optimization for assembly environment</a:t>
            </a:r>
          </a:p>
        </p:txBody>
      </p:sp>
      <p:sp>
        <p:nvSpPr>
          <p:cNvPr id="7" name="Slide Number Placeholder 2">
            <a:extLst>
              <a:ext uri="{FF2B5EF4-FFF2-40B4-BE49-F238E27FC236}">
                <a16:creationId xmlns:a16="http://schemas.microsoft.com/office/drawing/2014/main" id="{021E03B9-4941-F271-7AB7-C9B0EFA885C9}"/>
              </a:ext>
            </a:extLst>
          </p:cNvPr>
          <p:cNvSpPr txBox="1">
            <a:spLocks/>
          </p:cNvSpPr>
          <p:nvPr/>
        </p:nvSpPr>
        <p:spPr>
          <a:xfrm>
            <a:off x="911352" y="6246622"/>
            <a:ext cx="26700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solidFill>
                  <a:schemeClr val="bg1"/>
                </a:solidFill>
              </a:rPr>
              <a:pPr/>
              <a:t>6</a:t>
            </a:fld>
            <a:endParaRPr lang="en-US" dirty="0">
              <a:solidFill>
                <a:schemeClr val="bg1"/>
              </a:solidFill>
            </a:endParaRPr>
          </a:p>
        </p:txBody>
      </p:sp>
      <p:sp>
        <p:nvSpPr>
          <p:cNvPr id="4" name="Rectangle 3">
            <a:extLst>
              <a:ext uri="{FF2B5EF4-FFF2-40B4-BE49-F238E27FC236}">
                <a16:creationId xmlns:a16="http://schemas.microsoft.com/office/drawing/2014/main" id="{61682458-5727-F3B4-A56B-06C154DACD07}"/>
              </a:ext>
            </a:extLst>
          </p:cNvPr>
          <p:cNvSpPr/>
          <p:nvPr/>
        </p:nvSpPr>
        <p:spPr>
          <a:xfrm>
            <a:off x="-263759" y="6542878"/>
            <a:ext cx="7969718" cy="445827"/>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4084763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a:extLst>
            <a:ext uri="{FF2B5EF4-FFF2-40B4-BE49-F238E27FC236}">
              <a16:creationId xmlns:a16="http://schemas.microsoft.com/office/drawing/2014/main" id="{3EF5B49F-39A0-8ADB-A0E2-53D50221F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8B3B4-7807-C6EE-70F2-363863860A2B}"/>
              </a:ext>
            </a:extLst>
          </p:cNvPr>
          <p:cNvSpPr>
            <a:spLocks noGrp="1"/>
          </p:cNvSpPr>
          <p:nvPr>
            <p:ph type="title"/>
          </p:nvPr>
        </p:nvSpPr>
        <p:spPr>
          <a:xfrm>
            <a:off x="450850" y="-239681"/>
            <a:ext cx="8638253" cy="1109605"/>
          </a:xfrm>
        </p:spPr>
        <p:txBody>
          <a:bodyPr>
            <a:normAutofit/>
          </a:bodyPr>
          <a:lstStyle/>
          <a:p>
            <a:r>
              <a:rPr lang="en-US" u="sng" dirty="0">
                <a:solidFill>
                  <a:schemeClr val="bg1"/>
                </a:solidFill>
              </a:rPr>
              <a:t>ExperimenTation</a:t>
            </a:r>
          </a:p>
        </p:txBody>
      </p:sp>
      <p:sp>
        <p:nvSpPr>
          <p:cNvPr id="5" name="Content Placeholder 3">
            <a:extLst>
              <a:ext uri="{FF2B5EF4-FFF2-40B4-BE49-F238E27FC236}">
                <a16:creationId xmlns:a16="http://schemas.microsoft.com/office/drawing/2014/main" id="{3CE228BD-5243-FBCC-1E5C-BCA8379C164B}"/>
              </a:ext>
            </a:extLst>
          </p:cNvPr>
          <p:cNvSpPr txBox="1">
            <a:spLocks/>
          </p:cNvSpPr>
          <p:nvPr/>
        </p:nvSpPr>
        <p:spPr>
          <a:xfrm>
            <a:off x="1201875" y="2113032"/>
            <a:ext cx="9880255" cy="3687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6" name="Content Placeholder 3">
            <a:extLst>
              <a:ext uri="{FF2B5EF4-FFF2-40B4-BE49-F238E27FC236}">
                <a16:creationId xmlns:a16="http://schemas.microsoft.com/office/drawing/2014/main" id="{22665FC4-3D33-7898-145B-2B19F54EC8E1}"/>
              </a:ext>
            </a:extLst>
          </p:cNvPr>
          <p:cNvSpPr txBox="1">
            <a:spLocks/>
          </p:cNvSpPr>
          <p:nvPr/>
        </p:nvSpPr>
        <p:spPr>
          <a:xfrm>
            <a:off x="331752" y="1210365"/>
            <a:ext cx="11620500" cy="46958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Thematic Sounds added at different stages for a more immersive experience.</a:t>
            </a:r>
          </a:p>
          <a:p>
            <a:r>
              <a:rPr lang="en-US" sz="3000" dirty="0">
                <a:solidFill>
                  <a:schemeClr val="bg1"/>
                </a:solidFill>
              </a:rPr>
              <a:t>Difficulty Calibration: 6/4/2 lives create distinct experience levels (80%/50%/25% win rates)</a:t>
            </a:r>
          </a:p>
          <a:p>
            <a:r>
              <a:rPr lang="en-US" sz="3000" dirty="0">
                <a:solidFill>
                  <a:schemeClr val="bg1"/>
                </a:solidFill>
              </a:rPr>
              <a:t>Visual Feedback Timing: 3000ms delays for major events optimize information processing</a:t>
            </a:r>
          </a:p>
          <a:p>
            <a:r>
              <a:rPr lang="en-US" sz="3000" dirty="0">
                <a:solidFill>
                  <a:schemeClr val="bg1"/>
                </a:solidFill>
              </a:rPr>
              <a:t>Memory Structure Testing: Fixed arrays and byte-level tracking minimize overhead</a:t>
            </a:r>
          </a:p>
          <a:p>
            <a:r>
              <a:rPr lang="en-US" sz="3000" dirty="0">
                <a:solidFill>
                  <a:schemeClr val="bg1"/>
                </a:solidFill>
              </a:rPr>
              <a:t>ASCII Art Effectiveness: Tested multiple designs for visual impact and readability</a:t>
            </a:r>
          </a:p>
        </p:txBody>
      </p:sp>
      <p:sp>
        <p:nvSpPr>
          <p:cNvPr id="7" name="Slide Number Placeholder 2">
            <a:extLst>
              <a:ext uri="{FF2B5EF4-FFF2-40B4-BE49-F238E27FC236}">
                <a16:creationId xmlns:a16="http://schemas.microsoft.com/office/drawing/2014/main" id="{DF20D0B4-AF48-452E-39E7-20F2201CA590}"/>
              </a:ext>
            </a:extLst>
          </p:cNvPr>
          <p:cNvSpPr txBox="1">
            <a:spLocks/>
          </p:cNvSpPr>
          <p:nvPr/>
        </p:nvSpPr>
        <p:spPr>
          <a:xfrm>
            <a:off x="911352" y="6246622"/>
            <a:ext cx="26700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solidFill>
                  <a:schemeClr val="bg1"/>
                </a:solidFill>
              </a:rPr>
              <a:pPr/>
              <a:t>7</a:t>
            </a:fld>
            <a:endParaRPr lang="en-US" dirty="0">
              <a:solidFill>
                <a:schemeClr val="bg1"/>
              </a:solidFill>
            </a:endParaRPr>
          </a:p>
        </p:txBody>
      </p:sp>
      <p:sp>
        <p:nvSpPr>
          <p:cNvPr id="4" name="Rectangle 3">
            <a:extLst>
              <a:ext uri="{FF2B5EF4-FFF2-40B4-BE49-F238E27FC236}">
                <a16:creationId xmlns:a16="http://schemas.microsoft.com/office/drawing/2014/main" id="{F95EE372-203D-F2F9-CBE7-60F8B886C4BD}"/>
              </a:ext>
            </a:extLst>
          </p:cNvPr>
          <p:cNvSpPr/>
          <p:nvPr/>
        </p:nvSpPr>
        <p:spPr>
          <a:xfrm>
            <a:off x="-263759" y="6542878"/>
            <a:ext cx="7969718" cy="445827"/>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412631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a:lstStyle/>
          <a:p>
            <a:r>
              <a:rPr lang="en-US" dirty="0"/>
              <a:t>Overcoming nervousness</a:t>
            </a:r>
            <a:endParaRPr lang="en-ZA" dirty="0"/>
          </a:p>
        </p:txBody>
      </p:sp>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6096000" y="4084320"/>
            <a:ext cx="5864225" cy="2362835"/>
          </a:xfrm>
        </p:spPr>
        <p:txBody>
          <a:bodyPr/>
          <a:lstStyle/>
          <a:p>
            <a:r>
              <a:rPr lang="en-US" dirty="0"/>
              <a:t>Confidence-building strategies</a:t>
            </a:r>
          </a:p>
        </p:txBody>
      </p:sp>
      <p:pic>
        <p:nvPicPr>
          <p:cNvPr id="7" name="Picture 6">
            <a:extLst>
              <a:ext uri="{FF2B5EF4-FFF2-40B4-BE49-F238E27FC236}">
                <a16:creationId xmlns:a16="http://schemas.microsoft.com/office/drawing/2014/main" id="{29FDBDD8-AE0C-D50A-854D-74DF7D21832C}"/>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0"/>
            <a:ext cx="12192000" cy="6857999"/>
          </a:xfrm>
          <a:prstGeom prst="rect">
            <a:avLst/>
          </a:prstGeom>
        </p:spPr>
      </p:pic>
      <p:sp>
        <p:nvSpPr>
          <p:cNvPr id="8" name="Slide Number Placeholder 2">
            <a:extLst>
              <a:ext uri="{FF2B5EF4-FFF2-40B4-BE49-F238E27FC236}">
                <a16:creationId xmlns:a16="http://schemas.microsoft.com/office/drawing/2014/main" id="{0D09170E-5380-A810-7DE4-D56358CDEE19}"/>
              </a:ext>
            </a:extLst>
          </p:cNvPr>
          <p:cNvSpPr txBox="1">
            <a:spLocks/>
          </p:cNvSpPr>
          <p:nvPr/>
        </p:nvSpPr>
        <p:spPr>
          <a:xfrm>
            <a:off x="911352" y="6246622"/>
            <a:ext cx="26700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59081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Effective delivery techniques</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763" y="2073275"/>
            <a:ext cx="4887594" cy="3687763"/>
          </a:xfrm>
        </p:spPr>
        <p:txBody>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sp>
        <p:nvSpPr>
          <p:cNvPr id="5" name="Content Placeholder 4">
            <a:extLst>
              <a:ext uri="{FF2B5EF4-FFF2-40B4-BE49-F238E27FC236}">
                <a16:creationId xmlns:a16="http://schemas.microsoft.com/office/drawing/2014/main" id="{8E5B1204-B9F7-0D66-EBAA-9265C1E35527}"/>
              </a:ext>
            </a:extLst>
          </p:cNvPr>
          <p:cNvSpPr>
            <a:spLocks noGrp="1"/>
          </p:cNvSpPr>
          <p:nvPr>
            <p:ph sz="quarter" idx="14"/>
          </p:nvPr>
        </p:nvSpPr>
        <p:spPr>
          <a:xfrm>
            <a:off x="6410644" y="2073275"/>
            <a:ext cx="4887594" cy="3687763"/>
          </a:xfrm>
        </p:spPr>
        <p:txBody>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pic>
        <p:nvPicPr>
          <p:cNvPr id="7" name="Picture 6">
            <a:extLst>
              <a:ext uri="{FF2B5EF4-FFF2-40B4-BE49-F238E27FC236}">
                <a16:creationId xmlns:a16="http://schemas.microsoft.com/office/drawing/2014/main" id="{52BDB750-BA5A-4AEA-67F9-CE42EECADB8F}"/>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16934"/>
            <a:ext cx="12192000" cy="6857999"/>
          </a:xfrm>
          <a:prstGeom prst="rect">
            <a:avLst/>
          </a:prstGeom>
        </p:spPr>
      </p:pic>
      <p:sp>
        <p:nvSpPr>
          <p:cNvPr id="8" name="Rectangle 7">
            <a:extLst>
              <a:ext uri="{FF2B5EF4-FFF2-40B4-BE49-F238E27FC236}">
                <a16:creationId xmlns:a16="http://schemas.microsoft.com/office/drawing/2014/main" id="{D8B7763C-4353-B04D-D9C1-30ECC6B9AEE9}"/>
              </a:ext>
            </a:extLst>
          </p:cNvPr>
          <p:cNvSpPr/>
          <p:nvPr/>
        </p:nvSpPr>
        <p:spPr>
          <a:xfrm>
            <a:off x="7907867" y="4563533"/>
            <a:ext cx="1447800" cy="1439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73D50644-495F-21C6-523F-BF7EA3CBA08D}"/>
              </a:ext>
            </a:extLst>
          </p:cNvPr>
          <p:cNvSpPr txBox="1">
            <a:spLocks/>
          </p:cNvSpPr>
          <p:nvPr/>
        </p:nvSpPr>
        <p:spPr>
          <a:xfrm>
            <a:off x="1063752" y="6373622"/>
            <a:ext cx="267004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04147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01540B-037D-4E23-AFCA-FDDA3CCE13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3F812E-DDE9-40A9-A0BA-64D56AFBFEB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4D714C4-5FE2-48FA-A21E-ED0E7AD4118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855</Words>
  <Application>Microsoft Office PowerPoint</Application>
  <PresentationFormat>Widescreen</PresentationFormat>
  <Paragraphs>94</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MS Gothic</vt:lpstr>
      <vt:lpstr>Arial</vt:lpstr>
      <vt:lpstr>Avenir Next LT Pro Light</vt:lpstr>
      <vt:lpstr>Bahnschrift</vt:lpstr>
      <vt:lpstr>Calibri</vt:lpstr>
      <vt:lpstr>Posterama</vt:lpstr>
      <vt:lpstr>Wingdings</vt:lpstr>
      <vt:lpstr>Custom</vt:lpstr>
      <vt:lpstr>PowerPoint Presentation</vt:lpstr>
      <vt:lpstr>GROUp members:</vt:lpstr>
      <vt:lpstr>Problem statement</vt:lpstr>
      <vt:lpstr>Objectives:</vt:lpstr>
      <vt:lpstr>Objectives :</vt:lpstr>
      <vt:lpstr>Methodology</vt:lpstr>
      <vt:lpstr>ExperimenTation</vt:lpstr>
      <vt:lpstr>Overcoming nervousness</vt:lpstr>
      <vt:lpstr>Effective delivery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Use-cases: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2023-12-19T17:34:13Z</dcterms:created>
  <dcterms:modified xsi:type="dcterms:W3CDTF">2025-04-22T17:35:17Z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